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1735" r:id="rId5"/>
    <p:sldId id="1749" r:id="rId6"/>
    <p:sldId id="1746" r:id="rId7"/>
    <p:sldId id="1732" r:id="rId8"/>
    <p:sldId id="1736" r:id="rId9"/>
    <p:sldId id="1747" r:id="rId10"/>
    <p:sldId id="1738" r:id="rId11"/>
    <p:sldId id="1739" r:id="rId12"/>
    <p:sldId id="1750" r:id="rId13"/>
    <p:sldId id="1741" r:id="rId14"/>
    <p:sldId id="1743" r:id="rId15"/>
    <p:sldId id="1753" r:id="rId16"/>
    <p:sldId id="1744" r:id="rId17"/>
    <p:sldId id="173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9B1B"/>
    <a:srgbClr val="FF00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1C6130-9C27-43D7-A01B-B4B0D674D288}" v="97" dt="2024-05-02T19:45:09.3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72" y="-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3CCC8D-6AA0-4BC3-B3FE-1996D74FAEA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9FD4BF3-D403-4CEB-8C7C-02E4045C3E32}">
      <dgm:prSet/>
      <dgm:spPr/>
      <dgm:t>
        <a:bodyPr/>
        <a:lstStyle/>
        <a:p>
          <a:r>
            <a:rPr lang="en-IN"/>
            <a:t>Background</a:t>
          </a:r>
          <a:endParaRPr lang="en-US"/>
        </a:p>
      </dgm:t>
    </dgm:pt>
    <dgm:pt modelId="{8401CD91-160B-4DBE-9AB6-AC73A6374DB3}" type="parTrans" cxnId="{6C8FEBA6-6FCA-4319-810A-C50DA5E52DA5}">
      <dgm:prSet/>
      <dgm:spPr/>
      <dgm:t>
        <a:bodyPr/>
        <a:lstStyle/>
        <a:p>
          <a:endParaRPr lang="en-US"/>
        </a:p>
      </dgm:t>
    </dgm:pt>
    <dgm:pt modelId="{C7FDE1A1-6357-471B-948D-74F904268B27}" type="sibTrans" cxnId="{6C8FEBA6-6FCA-4319-810A-C50DA5E52DA5}">
      <dgm:prSet/>
      <dgm:spPr/>
      <dgm:t>
        <a:bodyPr/>
        <a:lstStyle/>
        <a:p>
          <a:endParaRPr lang="en-US"/>
        </a:p>
      </dgm:t>
    </dgm:pt>
    <dgm:pt modelId="{492A0A60-A3EC-4150-8974-DFC4107BF018}">
      <dgm:prSet/>
      <dgm:spPr>
        <a:gradFill rotWithShape="0">
          <a:gsLst>
            <a:gs pos="0">
              <a:schemeClr val="accent2">
                <a:hueOff val="-242561"/>
                <a:satOff val="-13988"/>
                <a:lumOff val="1438"/>
                <a:alphaOff val="0"/>
                <a:satMod val="103000"/>
                <a:lumMod val="102000"/>
                <a:tint val="94000"/>
              </a:schemeClr>
            </a:gs>
            <a:gs pos="52000">
              <a:schemeClr val="accent2">
                <a:hueOff val="-242561"/>
                <a:satOff val="-13988"/>
                <a:lumOff val="14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42561"/>
                <a:satOff val="-13988"/>
                <a:lumOff val="14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IN" dirty="0"/>
            <a:t>Project Flow</a:t>
          </a:r>
          <a:endParaRPr lang="en-US" dirty="0"/>
        </a:p>
      </dgm:t>
    </dgm:pt>
    <dgm:pt modelId="{8E736166-3759-48B6-A8CE-EF96D31F1020}" type="parTrans" cxnId="{2096B2CC-11C7-4DCE-9994-D360DE665225}">
      <dgm:prSet/>
      <dgm:spPr/>
      <dgm:t>
        <a:bodyPr/>
        <a:lstStyle/>
        <a:p>
          <a:endParaRPr lang="en-US"/>
        </a:p>
      </dgm:t>
    </dgm:pt>
    <dgm:pt modelId="{C9818158-BC16-4B54-88A8-84365D00F7B0}" type="sibTrans" cxnId="{2096B2CC-11C7-4DCE-9994-D360DE665225}">
      <dgm:prSet/>
      <dgm:spPr/>
      <dgm:t>
        <a:bodyPr/>
        <a:lstStyle/>
        <a:p>
          <a:endParaRPr lang="en-US"/>
        </a:p>
      </dgm:t>
    </dgm:pt>
    <dgm:pt modelId="{50DEF7B4-9A4B-4BB8-AE5E-1C049017C9BA}">
      <dgm:prSet/>
      <dgm:spPr/>
      <dgm:t>
        <a:bodyPr/>
        <a:lstStyle/>
        <a:p>
          <a:r>
            <a:rPr lang="en-IN" dirty="0"/>
            <a:t>Transmission Line Simulation with Discontinuities</a:t>
          </a:r>
          <a:endParaRPr lang="en-US" dirty="0"/>
        </a:p>
      </dgm:t>
    </dgm:pt>
    <dgm:pt modelId="{266F33E5-A1EB-4E26-9BE9-B270D9A8E953}" type="parTrans" cxnId="{70DE921E-AD06-4B67-B1A9-03AC8E1C9415}">
      <dgm:prSet/>
      <dgm:spPr/>
      <dgm:t>
        <a:bodyPr/>
        <a:lstStyle/>
        <a:p>
          <a:endParaRPr lang="en-US"/>
        </a:p>
      </dgm:t>
    </dgm:pt>
    <dgm:pt modelId="{CADC0DAB-6E77-44D4-B8F5-B3A50E0FB3E8}" type="sibTrans" cxnId="{70DE921E-AD06-4B67-B1A9-03AC8E1C9415}">
      <dgm:prSet/>
      <dgm:spPr/>
      <dgm:t>
        <a:bodyPr/>
        <a:lstStyle/>
        <a:p>
          <a:endParaRPr lang="en-US"/>
        </a:p>
      </dgm:t>
    </dgm:pt>
    <dgm:pt modelId="{6EBEBB62-6DFD-4B3E-AD06-51DDC2E42187}">
      <dgm:prSet/>
      <dgm:spPr/>
      <dgm:t>
        <a:bodyPr/>
        <a:lstStyle/>
        <a:p>
          <a:r>
            <a:rPr lang="en-IN" dirty="0"/>
            <a:t>1 Port Measurement on PCB</a:t>
          </a:r>
          <a:endParaRPr lang="en-US" dirty="0"/>
        </a:p>
      </dgm:t>
    </dgm:pt>
    <dgm:pt modelId="{FB31548D-2F9D-40D1-8439-DDC30E8E7590}" type="parTrans" cxnId="{84E4AB7F-DF84-4DCF-BCDF-04B3425869CF}">
      <dgm:prSet/>
      <dgm:spPr/>
      <dgm:t>
        <a:bodyPr/>
        <a:lstStyle/>
        <a:p>
          <a:endParaRPr lang="en-US"/>
        </a:p>
      </dgm:t>
    </dgm:pt>
    <dgm:pt modelId="{CF068C90-0831-4ED4-8FA7-1B0EAA41778C}" type="sibTrans" cxnId="{84E4AB7F-DF84-4DCF-BCDF-04B3425869CF}">
      <dgm:prSet/>
      <dgm:spPr/>
      <dgm:t>
        <a:bodyPr/>
        <a:lstStyle/>
        <a:p>
          <a:endParaRPr lang="en-US"/>
        </a:p>
      </dgm:t>
    </dgm:pt>
    <dgm:pt modelId="{199A929A-AEFE-4D20-A25E-B9CD3F92CEE8}">
      <dgm:prSet/>
      <dgm:spPr/>
      <dgm:t>
        <a:bodyPr/>
        <a:lstStyle/>
        <a:p>
          <a:r>
            <a:rPr lang="en-IN" dirty="0"/>
            <a:t>Measured TDR Plots</a:t>
          </a:r>
          <a:endParaRPr lang="en-US" dirty="0"/>
        </a:p>
      </dgm:t>
    </dgm:pt>
    <dgm:pt modelId="{452AF38B-4F31-4F76-9461-0C159D2718F9}" type="parTrans" cxnId="{84892C46-557D-41AF-9F8E-409BF6F90A01}">
      <dgm:prSet/>
      <dgm:spPr/>
      <dgm:t>
        <a:bodyPr/>
        <a:lstStyle/>
        <a:p>
          <a:endParaRPr lang="en-US"/>
        </a:p>
      </dgm:t>
    </dgm:pt>
    <dgm:pt modelId="{0487B082-38CB-484E-B321-319D0AB983F1}" type="sibTrans" cxnId="{84892C46-557D-41AF-9F8E-409BF6F90A01}">
      <dgm:prSet/>
      <dgm:spPr/>
      <dgm:t>
        <a:bodyPr/>
        <a:lstStyle/>
        <a:p>
          <a:endParaRPr lang="en-US"/>
        </a:p>
      </dgm:t>
    </dgm:pt>
    <dgm:pt modelId="{A736D47C-D4CD-4096-AF83-64E7B9D18112}">
      <dgm:prSet/>
      <dgm:spPr/>
      <dgm:t>
        <a:bodyPr/>
        <a:lstStyle/>
        <a:p>
          <a:r>
            <a:rPr lang="en-IN" dirty="0"/>
            <a:t>Hacked TDR Plots </a:t>
          </a:r>
          <a:endParaRPr lang="en-US" dirty="0"/>
        </a:p>
      </dgm:t>
    </dgm:pt>
    <dgm:pt modelId="{BA228C3C-F8E9-491E-9C97-507C04A62B98}" type="parTrans" cxnId="{8B9DD724-D369-4646-B0F4-CB210453AD31}">
      <dgm:prSet/>
      <dgm:spPr/>
      <dgm:t>
        <a:bodyPr/>
        <a:lstStyle/>
        <a:p>
          <a:endParaRPr lang="en-US"/>
        </a:p>
      </dgm:t>
    </dgm:pt>
    <dgm:pt modelId="{D5369E5F-E54D-43B4-9829-B701AA65119A}" type="sibTrans" cxnId="{8B9DD724-D369-4646-B0F4-CB210453AD31}">
      <dgm:prSet/>
      <dgm:spPr/>
      <dgm:t>
        <a:bodyPr/>
        <a:lstStyle/>
        <a:p>
          <a:endParaRPr lang="en-US"/>
        </a:p>
      </dgm:t>
    </dgm:pt>
    <dgm:pt modelId="{07A8D4A6-B7B1-4E4F-87F8-19D0BC5677A2}">
      <dgm:prSet/>
      <dgm:spPr/>
      <dgm:t>
        <a:bodyPr/>
        <a:lstStyle/>
        <a:p>
          <a:r>
            <a:rPr lang="en-IN"/>
            <a:t>Observations</a:t>
          </a:r>
          <a:endParaRPr lang="en-US"/>
        </a:p>
      </dgm:t>
    </dgm:pt>
    <dgm:pt modelId="{4FDAEA62-4A8B-433B-BD43-3B3491AE8E06}" type="parTrans" cxnId="{526F0E1B-AB6E-4A76-90D9-DEECFF80DF69}">
      <dgm:prSet/>
      <dgm:spPr/>
      <dgm:t>
        <a:bodyPr/>
        <a:lstStyle/>
        <a:p>
          <a:endParaRPr lang="en-US"/>
        </a:p>
      </dgm:t>
    </dgm:pt>
    <dgm:pt modelId="{986400C4-B193-43F5-B08B-BD7D5F37AAFE}" type="sibTrans" cxnId="{526F0E1B-AB6E-4A76-90D9-DEECFF80DF69}">
      <dgm:prSet/>
      <dgm:spPr/>
      <dgm:t>
        <a:bodyPr/>
        <a:lstStyle/>
        <a:p>
          <a:endParaRPr lang="en-US"/>
        </a:p>
      </dgm:t>
    </dgm:pt>
    <dgm:pt modelId="{F43DA796-6981-440F-8F59-677156F36FB9}" type="pres">
      <dgm:prSet presAssocID="{CB3CCC8D-6AA0-4BC3-B3FE-1996D74FAEA4}" presName="linear" presStyleCnt="0">
        <dgm:presLayoutVars>
          <dgm:animLvl val="lvl"/>
          <dgm:resizeHandles val="exact"/>
        </dgm:presLayoutVars>
      </dgm:prSet>
      <dgm:spPr/>
    </dgm:pt>
    <dgm:pt modelId="{44325FCD-0726-48C2-8490-A73C41C8CACA}" type="pres">
      <dgm:prSet presAssocID="{69FD4BF3-D403-4CEB-8C7C-02E4045C3E3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BF06E44-818F-4E2B-955D-06FA3AA96F47}" type="pres">
      <dgm:prSet presAssocID="{C7FDE1A1-6357-471B-948D-74F904268B27}" presName="spacer" presStyleCnt="0"/>
      <dgm:spPr/>
    </dgm:pt>
    <dgm:pt modelId="{04CC547D-7F81-4FDC-BD82-2D6F4F7F342A}" type="pres">
      <dgm:prSet presAssocID="{492A0A60-A3EC-4150-8974-DFC4107BF01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63C39D28-B84B-4DCE-953F-D3CF85E4F80F}" type="pres">
      <dgm:prSet presAssocID="{C9818158-BC16-4B54-88A8-84365D00F7B0}" presName="spacer" presStyleCnt="0"/>
      <dgm:spPr/>
    </dgm:pt>
    <dgm:pt modelId="{87714CE9-FACD-44A2-B7EE-A89D44C4CBD6}" type="pres">
      <dgm:prSet presAssocID="{50DEF7B4-9A4B-4BB8-AE5E-1C049017C9BA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71AD1F9-E3EF-479A-94CC-83E45AE5663F}" type="pres">
      <dgm:prSet presAssocID="{CADC0DAB-6E77-44D4-B8F5-B3A50E0FB3E8}" presName="spacer" presStyleCnt="0"/>
      <dgm:spPr/>
    </dgm:pt>
    <dgm:pt modelId="{41B5E3D0-71AB-470F-AB5E-0F45BA7B8DB1}" type="pres">
      <dgm:prSet presAssocID="{6EBEBB62-6DFD-4B3E-AD06-51DDC2E4218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C4745677-8097-4D58-8627-D5143EF2984F}" type="pres">
      <dgm:prSet presAssocID="{CF068C90-0831-4ED4-8FA7-1B0EAA41778C}" presName="spacer" presStyleCnt="0"/>
      <dgm:spPr/>
    </dgm:pt>
    <dgm:pt modelId="{CCCBB4B2-8BB4-4300-972D-85BD5E5CE6E9}" type="pres">
      <dgm:prSet presAssocID="{199A929A-AEFE-4D20-A25E-B9CD3F92CEE8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23A676F8-5796-4F56-9DD6-5B7E6BF847A6}" type="pres">
      <dgm:prSet presAssocID="{0487B082-38CB-484E-B321-319D0AB983F1}" presName="spacer" presStyleCnt="0"/>
      <dgm:spPr/>
    </dgm:pt>
    <dgm:pt modelId="{5F147DFC-60E3-469E-8531-874A9A8D16AB}" type="pres">
      <dgm:prSet presAssocID="{A736D47C-D4CD-4096-AF83-64E7B9D1811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655FA55-F4E3-4407-9744-76A1107D1EAD}" type="pres">
      <dgm:prSet presAssocID="{D5369E5F-E54D-43B4-9829-B701AA65119A}" presName="spacer" presStyleCnt="0"/>
      <dgm:spPr/>
    </dgm:pt>
    <dgm:pt modelId="{87AE53EB-EF8E-4718-8A44-67BCE2D4E3CE}" type="pres">
      <dgm:prSet presAssocID="{07A8D4A6-B7B1-4E4F-87F8-19D0BC5677A2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2E33E01-F5B7-4216-9831-E1098F477FD6}" type="presOf" srcId="{69FD4BF3-D403-4CEB-8C7C-02E4045C3E32}" destId="{44325FCD-0726-48C2-8490-A73C41C8CACA}" srcOrd="0" destOrd="0" presId="urn:microsoft.com/office/officeart/2005/8/layout/vList2"/>
    <dgm:cxn modelId="{526F0E1B-AB6E-4A76-90D9-DEECFF80DF69}" srcId="{CB3CCC8D-6AA0-4BC3-B3FE-1996D74FAEA4}" destId="{07A8D4A6-B7B1-4E4F-87F8-19D0BC5677A2}" srcOrd="6" destOrd="0" parTransId="{4FDAEA62-4A8B-433B-BD43-3B3491AE8E06}" sibTransId="{986400C4-B193-43F5-B08B-BD7D5F37AAFE}"/>
    <dgm:cxn modelId="{70DE921E-AD06-4B67-B1A9-03AC8E1C9415}" srcId="{CB3CCC8D-6AA0-4BC3-B3FE-1996D74FAEA4}" destId="{50DEF7B4-9A4B-4BB8-AE5E-1C049017C9BA}" srcOrd="2" destOrd="0" parTransId="{266F33E5-A1EB-4E26-9BE9-B270D9A8E953}" sibTransId="{CADC0DAB-6E77-44D4-B8F5-B3A50E0FB3E8}"/>
    <dgm:cxn modelId="{8B9DD724-D369-4646-B0F4-CB210453AD31}" srcId="{CB3CCC8D-6AA0-4BC3-B3FE-1996D74FAEA4}" destId="{A736D47C-D4CD-4096-AF83-64E7B9D18112}" srcOrd="5" destOrd="0" parTransId="{BA228C3C-F8E9-491E-9C97-507C04A62B98}" sibTransId="{D5369E5F-E54D-43B4-9829-B701AA65119A}"/>
    <dgm:cxn modelId="{67316E35-C938-4A11-B390-BFBD57469BE7}" type="presOf" srcId="{A736D47C-D4CD-4096-AF83-64E7B9D18112}" destId="{5F147DFC-60E3-469E-8531-874A9A8D16AB}" srcOrd="0" destOrd="0" presId="urn:microsoft.com/office/officeart/2005/8/layout/vList2"/>
    <dgm:cxn modelId="{84892C46-557D-41AF-9F8E-409BF6F90A01}" srcId="{CB3CCC8D-6AA0-4BC3-B3FE-1996D74FAEA4}" destId="{199A929A-AEFE-4D20-A25E-B9CD3F92CEE8}" srcOrd="4" destOrd="0" parTransId="{452AF38B-4F31-4F76-9461-0C159D2718F9}" sibTransId="{0487B082-38CB-484E-B321-319D0AB983F1}"/>
    <dgm:cxn modelId="{2D45274D-3E65-4E87-BEDA-43BD85353A7F}" type="presOf" srcId="{CB3CCC8D-6AA0-4BC3-B3FE-1996D74FAEA4}" destId="{F43DA796-6981-440F-8F59-677156F36FB9}" srcOrd="0" destOrd="0" presId="urn:microsoft.com/office/officeart/2005/8/layout/vList2"/>
    <dgm:cxn modelId="{84E4AB7F-DF84-4DCF-BCDF-04B3425869CF}" srcId="{CB3CCC8D-6AA0-4BC3-B3FE-1996D74FAEA4}" destId="{6EBEBB62-6DFD-4B3E-AD06-51DDC2E42187}" srcOrd="3" destOrd="0" parTransId="{FB31548D-2F9D-40D1-8439-DDC30E8E7590}" sibTransId="{CF068C90-0831-4ED4-8FA7-1B0EAA41778C}"/>
    <dgm:cxn modelId="{132B4583-A4AF-42EB-BD1F-C3B6659D41B0}" type="presOf" srcId="{199A929A-AEFE-4D20-A25E-B9CD3F92CEE8}" destId="{CCCBB4B2-8BB4-4300-972D-85BD5E5CE6E9}" srcOrd="0" destOrd="0" presId="urn:microsoft.com/office/officeart/2005/8/layout/vList2"/>
    <dgm:cxn modelId="{6C8FEBA6-6FCA-4319-810A-C50DA5E52DA5}" srcId="{CB3CCC8D-6AA0-4BC3-B3FE-1996D74FAEA4}" destId="{69FD4BF3-D403-4CEB-8C7C-02E4045C3E32}" srcOrd="0" destOrd="0" parTransId="{8401CD91-160B-4DBE-9AB6-AC73A6374DB3}" sibTransId="{C7FDE1A1-6357-471B-948D-74F904268B27}"/>
    <dgm:cxn modelId="{61820AB2-0B6C-4522-AC38-B57CC1BD5F1B}" type="presOf" srcId="{50DEF7B4-9A4B-4BB8-AE5E-1C049017C9BA}" destId="{87714CE9-FACD-44A2-B7EE-A89D44C4CBD6}" srcOrd="0" destOrd="0" presId="urn:microsoft.com/office/officeart/2005/8/layout/vList2"/>
    <dgm:cxn modelId="{3ECFF9C6-1044-4AB9-A052-F6F4A4136FA6}" type="presOf" srcId="{07A8D4A6-B7B1-4E4F-87F8-19D0BC5677A2}" destId="{87AE53EB-EF8E-4718-8A44-67BCE2D4E3CE}" srcOrd="0" destOrd="0" presId="urn:microsoft.com/office/officeart/2005/8/layout/vList2"/>
    <dgm:cxn modelId="{2096B2CC-11C7-4DCE-9994-D360DE665225}" srcId="{CB3CCC8D-6AA0-4BC3-B3FE-1996D74FAEA4}" destId="{492A0A60-A3EC-4150-8974-DFC4107BF018}" srcOrd="1" destOrd="0" parTransId="{8E736166-3759-48B6-A8CE-EF96D31F1020}" sibTransId="{C9818158-BC16-4B54-88A8-84365D00F7B0}"/>
    <dgm:cxn modelId="{5B0940DD-EBDF-4597-BCE6-00088071AD4F}" type="presOf" srcId="{492A0A60-A3EC-4150-8974-DFC4107BF018}" destId="{04CC547D-7F81-4FDC-BD82-2D6F4F7F342A}" srcOrd="0" destOrd="0" presId="urn:microsoft.com/office/officeart/2005/8/layout/vList2"/>
    <dgm:cxn modelId="{3C2511E0-1BEF-4081-AAC2-4604F65F1E69}" type="presOf" srcId="{6EBEBB62-6DFD-4B3E-AD06-51DDC2E42187}" destId="{41B5E3D0-71AB-470F-AB5E-0F45BA7B8DB1}" srcOrd="0" destOrd="0" presId="urn:microsoft.com/office/officeart/2005/8/layout/vList2"/>
    <dgm:cxn modelId="{C2F3B96B-96AA-4E84-BF1A-D964BDC81884}" type="presParOf" srcId="{F43DA796-6981-440F-8F59-677156F36FB9}" destId="{44325FCD-0726-48C2-8490-A73C41C8CACA}" srcOrd="0" destOrd="0" presId="urn:microsoft.com/office/officeart/2005/8/layout/vList2"/>
    <dgm:cxn modelId="{C4CA2FAE-A511-4150-B21A-F250513C1199}" type="presParOf" srcId="{F43DA796-6981-440F-8F59-677156F36FB9}" destId="{BBF06E44-818F-4E2B-955D-06FA3AA96F47}" srcOrd="1" destOrd="0" presId="urn:microsoft.com/office/officeart/2005/8/layout/vList2"/>
    <dgm:cxn modelId="{D2A24930-D53A-4442-A950-C1E1637BB207}" type="presParOf" srcId="{F43DA796-6981-440F-8F59-677156F36FB9}" destId="{04CC547D-7F81-4FDC-BD82-2D6F4F7F342A}" srcOrd="2" destOrd="0" presId="urn:microsoft.com/office/officeart/2005/8/layout/vList2"/>
    <dgm:cxn modelId="{B2AF1C4F-ECFD-4A55-81FA-03FF80E727E2}" type="presParOf" srcId="{F43DA796-6981-440F-8F59-677156F36FB9}" destId="{63C39D28-B84B-4DCE-953F-D3CF85E4F80F}" srcOrd="3" destOrd="0" presId="urn:microsoft.com/office/officeart/2005/8/layout/vList2"/>
    <dgm:cxn modelId="{837A0C6E-308C-40C5-90CC-0638B8699EA8}" type="presParOf" srcId="{F43DA796-6981-440F-8F59-677156F36FB9}" destId="{87714CE9-FACD-44A2-B7EE-A89D44C4CBD6}" srcOrd="4" destOrd="0" presId="urn:microsoft.com/office/officeart/2005/8/layout/vList2"/>
    <dgm:cxn modelId="{9CD1CE27-6294-4564-A1B6-980AC98F15B0}" type="presParOf" srcId="{F43DA796-6981-440F-8F59-677156F36FB9}" destId="{071AD1F9-E3EF-479A-94CC-83E45AE5663F}" srcOrd="5" destOrd="0" presId="urn:microsoft.com/office/officeart/2005/8/layout/vList2"/>
    <dgm:cxn modelId="{C7E427FE-4860-413C-890E-9A862D1D5935}" type="presParOf" srcId="{F43DA796-6981-440F-8F59-677156F36FB9}" destId="{41B5E3D0-71AB-470F-AB5E-0F45BA7B8DB1}" srcOrd="6" destOrd="0" presId="urn:microsoft.com/office/officeart/2005/8/layout/vList2"/>
    <dgm:cxn modelId="{38EAB998-D8AD-41F0-8346-E7A15C9BE199}" type="presParOf" srcId="{F43DA796-6981-440F-8F59-677156F36FB9}" destId="{C4745677-8097-4D58-8627-D5143EF2984F}" srcOrd="7" destOrd="0" presId="urn:microsoft.com/office/officeart/2005/8/layout/vList2"/>
    <dgm:cxn modelId="{E29C28DB-6C5D-4DB1-9840-0D67AE03B741}" type="presParOf" srcId="{F43DA796-6981-440F-8F59-677156F36FB9}" destId="{CCCBB4B2-8BB4-4300-972D-85BD5E5CE6E9}" srcOrd="8" destOrd="0" presId="urn:microsoft.com/office/officeart/2005/8/layout/vList2"/>
    <dgm:cxn modelId="{E577B608-49C7-423C-BACC-0A2469A08674}" type="presParOf" srcId="{F43DA796-6981-440F-8F59-677156F36FB9}" destId="{23A676F8-5796-4F56-9DD6-5B7E6BF847A6}" srcOrd="9" destOrd="0" presId="urn:microsoft.com/office/officeart/2005/8/layout/vList2"/>
    <dgm:cxn modelId="{78A966A2-E303-40A8-9B46-BF295E47223A}" type="presParOf" srcId="{F43DA796-6981-440F-8F59-677156F36FB9}" destId="{5F147DFC-60E3-469E-8531-874A9A8D16AB}" srcOrd="10" destOrd="0" presId="urn:microsoft.com/office/officeart/2005/8/layout/vList2"/>
    <dgm:cxn modelId="{199986EB-DADD-4E93-8B76-3BC210C60E79}" type="presParOf" srcId="{F43DA796-6981-440F-8F59-677156F36FB9}" destId="{3655FA55-F4E3-4407-9744-76A1107D1EAD}" srcOrd="11" destOrd="0" presId="urn:microsoft.com/office/officeart/2005/8/layout/vList2"/>
    <dgm:cxn modelId="{4E58ED2E-9CB1-4B4A-9443-B25F5BF7229A}" type="presParOf" srcId="{F43DA796-6981-440F-8F59-677156F36FB9}" destId="{87AE53EB-EF8E-4718-8A44-67BCE2D4E3CE}" srcOrd="1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32728D-750F-49B6-ACA1-B09B39102A63}" type="doc">
      <dgm:prSet loTypeId="urn:microsoft.com/office/officeart/2005/8/layout/chevronAccent+Icon" loCatId="process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A6FF0C1-0F37-4C78-AFCA-794A7D6615C6}">
      <dgm:prSet phldrT="[Text]"/>
      <dgm:spPr/>
      <dgm:t>
        <a:bodyPr/>
        <a:lstStyle/>
        <a:p>
          <a:r>
            <a:rPr lang="en-IN" b="1" dirty="0"/>
            <a:t>Simulation</a:t>
          </a:r>
        </a:p>
      </dgm:t>
    </dgm:pt>
    <dgm:pt modelId="{29C1A379-A4EF-49DD-A3DB-B401A21CBF3C}" type="parTrans" cxnId="{84701D33-25C1-4A47-B553-B664E7A31C69}">
      <dgm:prSet/>
      <dgm:spPr/>
      <dgm:t>
        <a:bodyPr/>
        <a:lstStyle/>
        <a:p>
          <a:endParaRPr lang="en-IN" b="1"/>
        </a:p>
      </dgm:t>
    </dgm:pt>
    <dgm:pt modelId="{D3923D69-D9F1-42B5-8B41-E6B57468D66A}" type="sibTrans" cxnId="{84701D33-25C1-4A47-B553-B664E7A31C69}">
      <dgm:prSet/>
      <dgm:spPr/>
      <dgm:t>
        <a:bodyPr/>
        <a:lstStyle/>
        <a:p>
          <a:endParaRPr lang="en-IN" b="1"/>
        </a:p>
      </dgm:t>
    </dgm:pt>
    <dgm:pt modelId="{F70DB6C8-469C-4213-A974-1A7D58BE9351}">
      <dgm:prSet phldrT="[Text]"/>
      <dgm:spPr/>
      <dgm:t>
        <a:bodyPr/>
        <a:lstStyle/>
        <a:p>
          <a:r>
            <a:rPr lang="en-IN" b="1" dirty="0"/>
            <a:t>Board Design</a:t>
          </a:r>
        </a:p>
      </dgm:t>
    </dgm:pt>
    <dgm:pt modelId="{CE0DE8C0-5C31-40B3-9B2D-16EDC47456A5}" type="parTrans" cxnId="{80356480-C497-4731-A199-540BCC8D47E8}">
      <dgm:prSet/>
      <dgm:spPr/>
      <dgm:t>
        <a:bodyPr/>
        <a:lstStyle/>
        <a:p>
          <a:endParaRPr lang="en-IN" b="1"/>
        </a:p>
      </dgm:t>
    </dgm:pt>
    <dgm:pt modelId="{7CB371BE-8EAD-4755-AEA5-A7F53BFA97B3}" type="sibTrans" cxnId="{80356480-C497-4731-A199-540BCC8D47E8}">
      <dgm:prSet/>
      <dgm:spPr/>
      <dgm:t>
        <a:bodyPr/>
        <a:lstStyle/>
        <a:p>
          <a:endParaRPr lang="en-IN" b="1"/>
        </a:p>
      </dgm:t>
    </dgm:pt>
    <dgm:pt modelId="{BA33F365-333D-43F3-AA0C-4E2CB24EAD67}">
      <dgm:prSet phldrT="[Text]"/>
      <dgm:spPr/>
      <dgm:t>
        <a:bodyPr/>
        <a:lstStyle/>
        <a:p>
          <a:r>
            <a:rPr lang="en-IN" b="1" dirty="0"/>
            <a:t>TDR Measurements</a:t>
          </a:r>
        </a:p>
      </dgm:t>
    </dgm:pt>
    <dgm:pt modelId="{80016BCA-BB0C-4708-85E5-8A7C86ED2239}" type="parTrans" cxnId="{DB9DD395-0BAB-4EAB-AC19-9667E569D775}">
      <dgm:prSet/>
      <dgm:spPr/>
      <dgm:t>
        <a:bodyPr/>
        <a:lstStyle/>
        <a:p>
          <a:endParaRPr lang="en-IN" b="1"/>
        </a:p>
      </dgm:t>
    </dgm:pt>
    <dgm:pt modelId="{B1EC844E-1162-4F34-AD8F-0F2E3FCDC719}" type="sibTrans" cxnId="{DB9DD395-0BAB-4EAB-AC19-9667E569D775}">
      <dgm:prSet/>
      <dgm:spPr/>
      <dgm:t>
        <a:bodyPr/>
        <a:lstStyle/>
        <a:p>
          <a:endParaRPr lang="en-IN" b="1"/>
        </a:p>
      </dgm:t>
    </dgm:pt>
    <dgm:pt modelId="{6D57A4AA-C35B-4455-95CE-76B256C57075}">
      <dgm:prSet phldrT="[Text]"/>
      <dgm:spPr/>
      <dgm:t>
        <a:bodyPr/>
        <a:lstStyle/>
        <a:p>
          <a:r>
            <a:rPr lang="en-IN" b="1" dirty="0"/>
            <a:t>Takeaways</a:t>
          </a:r>
        </a:p>
      </dgm:t>
    </dgm:pt>
    <dgm:pt modelId="{5B60B2B9-5652-4DD6-9638-498201F0C69D}" type="parTrans" cxnId="{635AF9CE-9DFD-429F-B14A-EB5E73403075}">
      <dgm:prSet/>
      <dgm:spPr/>
      <dgm:t>
        <a:bodyPr/>
        <a:lstStyle/>
        <a:p>
          <a:endParaRPr lang="en-IN" b="1"/>
        </a:p>
      </dgm:t>
    </dgm:pt>
    <dgm:pt modelId="{9BDF7E08-B61C-42B2-9DC2-00ACC6362644}" type="sibTrans" cxnId="{635AF9CE-9DFD-429F-B14A-EB5E73403075}">
      <dgm:prSet/>
      <dgm:spPr/>
      <dgm:t>
        <a:bodyPr/>
        <a:lstStyle/>
        <a:p>
          <a:endParaRPr lang="en-IN" b="1"/>
        </a:p>
      </dgm:t>
    </dgm:pt>
    <dgm:pt modelId="{7AD8B14C-FAAF-482B-A8DB-2E37042A6D97}">
      <dgm:prSet phldrT="[Text]"/>
      <dgm:spPr/>
      <dgm:t>
        <a:bodyPr/>
        <a:lstStyle/>
        <a:p>
          <a:r>
            <a:rPr lang="en-IN" b="1" dirty="0"/>
            <a:t>Hacking in ADS</a:t>
          </a:r>
        </a:p>
      </dgm:t>
    </dgm:pt>
    <dgm:pt modelId="{E39EB345-1627-42F5-A72E-C9514175CD26}" type="parTrans" cxnId="{CE131D57-2986-44BC-92A3-535C1BCFDCAC}">
      <dgm:prSet/>
      <dgm:spPr/>
      <dgm:t>
        <a:bodyPr/>
        <a:lstStyle/>
        <a:p>
          <a:endParaRPr lang="en-IN" b="1"/>
        </a:p>
      </dgm:t>
    </dgm:pt>
    <dgm:pt modelId="{C62806D4-4581-431D-8AF2-6855F4BF1699}" type="sibTrans" cxnId="{CE131D57-2986-44BC-92A3-535C1BCFDCAC}">
      <dgm:prSet/>
      <dgm:spPr/>
      <dgm:t>
        <a:bodyPr/>
        <a:lstStyle/>
        <a:p>
          <a:endParaRPr lang="en-IN" b="1"/>
        </a:p>
      </dgm:t>
    </dgm:pt>
    <dgm:pt modelId="{6AA8CA9D-7D3D-4F77-A2DF-F7E6D1A0322C}">
      <dgm:prSet phldrT="[Text]"/>
      <dgm:spPr/>
      <dgm:t>
        <a:bodyPr/>
        <a:lstStyle/>
        <a:p>
          <a:r>
            <a:rPr lang="en-IN" b="1" dirty="0"/>
            <a:t>Result analysis</a:t>
          </a:r>
        </a:p>
      </dgm:t>
    </dgm:pt>
    <dgm:pt modelId="{95560D2B-F5DB-4E65-A07B-832CF90212C1}" type="parTrans" cxnId="{CAD57ED9-AF1E-4347-933B-1FF29D34388D}">
      <dgm:prSet/>
      <dgm:spPr/>
      <dgm:t>
        <a:bodyPr/>
        <a:lstStyle/>
        <a:p>
          <a:endParaRPr lang="en-IN" b="1"/>
        </a:p>
      </dgm:t>
    </dgm:pt>
    <dgm:pt modelId="{06E188E3-19AD-48ED-8963-EEC74BDA68D1}" type="sibTrans" cxnId="{CAD57ED9-AF1E-4347-933B-1FF29D34388D}">
      <dgm:prSet/>
      <dgm:spPr/>
      <dgm:t>
        <a:bodyPr/>
        <a:lstStyle/>
        <a:p>
          <a:endParaRPr lang="en-IN" b="1"/>
        </a:p>
      </dgm:t>
    </dgm:pt>
    <dgm:pt modelId="{C9E48AA2-6ACE-4358-B693-2E7B02B85618}" type="pres">
      <dgm:prSet presAssocID="{BD32728D-750F-49B6-ACA1-B09B39102A63}" presName="Name0" presStyleCnt="0">
        <dgm:presLayoutVars>
          <dgm:dir/>
          <dgm:resizeHandles val="exact"/>
        </dgm:presLayoutVars>
      </dgm:prSet>
      <dgm:spPr/>
    </dgm:pt>
    <dgm:pt modelId="{9F2CA029-FF7F-427B-A1E6-45F3D3F85A15}" type="pres">
      <dgm:prSet presAssocID="{0A6FF0C1-0F37-4C78-AFCA-794A7D6615C6}" presName="composite" presStyleCnt="0"/>
      <dgm:spPr/>
    </dgm:pt>
    <dgm:pt modelId="{6485FAEC-5319-4EE8-9CC6-4645410E708F}" type="pres">
      <dgm:prSet presAssocID="{0A6FF0C1-0F37-4C78-AFCA-794A7D6615C6}" presName="bgChev" presStyleLbl="node1" presStyleIdx="0" presStyleCnt="6"/>
      <dgm:spPr/>
    </dgm:pt>
    <dgm:pt modelId="{D75C9F63-4CFA-4021-BA51-8881F2259631}" type="pres">
      <dgm:prSet presAssocID="{0A6FF0C1-0F37-4C78-AFCA-794A7D6615C6}" presName="txNode" presStyleLbl="fgAcc1" presStyleIdx="0" presStyleCnt="6">
        <dgm:presLayoutVars>
          <dgm:bulletEnabled val="1"/>
        </dgm:presLayoutVars>
      </dgm:prSet>
      <dgm:spPr/>
    </dgm:pt>
    <dgm:pt modelId="{94CC8184-9AD8-4A45-B639-114127960A08}" type="pres">
      <dgm:prSet presAssocID="{D3923D69-D9F1-42B5-8B41-E6B57468D66A}" presName="compositeSpace" presStyleCnt="0"/>
      <dgm:spPr/>
    </dgm:pt>
    <dgm:pt modelId="{EFD88CF5-A978-4120-B0DD-708BBFCC8F08}" type="pres">
      <dgm:prSet presAssocID="{F70DB6C8-469C-4213-A974-1A7D58BE9351}" presName="composite" presStyleCnt="0"/>
      <dgm:spPr/>
    </dgm:pt>
    <dgm:pt modelId="{903DDEAD-8E8C-4C4D-B7CC-251C6AEF1E96}" type="pres">
      <dgm:prSet presAssocID="{F70DB6C8-469C-4213-A974-1A7D58BE9351}" presName="bgChev" presStyleLbl="node1" presStyleIdx="1" presStyleCnt="6"/>
      <dgm:spPr/>
    </dgm:pt>
    <dgm:pt modelId="{B5D9F497-74AB-464A-989D-C816CA29A094}" type="pres">
      <dgm:prSet presAssocID="{F70DB6C8-469C-4213-A974-1A7D58BE9351}" presName="txNode" presStyleLbl="fgAcc1" presStyleIdx="1" presStyleCnt="6">
        <dgm:presLayoutVars>
          <dgm:bulletEnabled val="1"/>
        </dgm:presLayoutVars>
      </dgm:prSet>
      <dgm:spPr/>
    </dgm:pt>
    <dgm:pt modelId="{96F8EB8E-6AF0-4DDD-B3A7-A22E5C1F9F77}" type="pres">
      <dgm:prSet presAssocID="{7CB371BE-8EAD-4755-AEA5-A7F53BFA97B3}" presName="compositeSpace" presStyleCnt="0"/>
      <dgm:spPr/>
    </dgm:pt>
    <dgm:pt modelId="{0B892096-836A-4B48-8D19-7BDA5D19E187}" type="pres">
      <dgm:prSet presAssocID="{BA33F365-333D-43F3-AA0C-4E2CB24EAD67}" presName="composite" presStyleCnt="0"/>
      <dgm:spPr/>
    </dgm:pt>
    <dgm:pt modelId="{48D49650-B84F-4F6A-8DDE-0FE8D0B6CFDB}" type="pres">
      <dgm:prSet presAssocID="{BA33F365-333D-43F3-AA0C-4E2CB24EAD67}" presName="bgChev" presStyleLbl="node1" presStyleIdx="2" presStyleCnt="6"/>
      <dgm:spPr/>
    </dgm:pt>
    <dgm:pt modelId="{5EFDCC41-F486-448F-9AD4-85143222340E}" type="pres">
      <dgm:prSet presAssocID="{BA33F365-333D-43F3-AA0C-4E2CB24EAD67}" presName="txNode" presStyleLbl="fgAcc1" presStyleIdx="2" presStyleCnt="6">
        <dgm:presLayoutVars>
          <dgm:bulletEnabled val="1"/>
        </dgm:presLayoutVars>
      </dgm:prSet>
      <dgm:spPr/>
    </dgm:pt>
    <dgm:pt modelId="{54AEEA80-329F-4885-84CC-0E453399DF7E}" type="pres">
      <dgm:prSet presAssocID="{B1EC844E-1162-4F34-AD8F-0F2E3FCDC719}" presName="compositeSpace" presStyleCnt="0"/>
      <dgm:spPr/>
    </dgm:pt>
    <dgm:pt modelId="{0A3DD960-FFC1-46E1-B76C-817C5CC3D08C}" type="pres">
      <dgm:prSet presAssocID="{7AD8B14C-FAAF-482B-A8DB-2E37042A6D97}" presName="composite" presStyleCnt="0"/>
      <dgm:spPr/>
    </dgm:pt>
    <dgm:pt modelId="{2FBA1393-6825-40F2-B0A2-8CA59B860E6C}" type="pres">
      <dgm:prSet presAssocID="{7AD8B14C-FAAF-482B-A8DB-2E37042A6D97}" presName="bgChev" presStyleLbl="node1" presStyleIdx="3" presStyleCnt="6"/>
      <dgm:spPr/>
    </dgm:pt>
    <dgm:pt modelId="{4FC06179-759F-4553-9B68-4765C415CA72}" type="pres">
      <dgm:prSet presAssocID="{7AD8B14C-FAAF-482B-A8DB-2E37042A6D97}" presName="txNode" presStyleLbl="fgAcc1" presStyleIdx="3" presStyleCnt="6">
        <dgm:presLayoutVars>
          <dgm:bulletEnabled val="1"/>
        </dgm:presLayoutVars>
      </dgm:prSet>
      <dgm:spPr/>
    </dgm:pt>
    <dgm:pt modelId="{F142EE24-BDC5-4BBC-8273-4F44A3255CB9}" type="pres">
      <dgm:prSet presAssocID="{C62806D4-4581-431D-8AF2-6855F4BF1699}" presName="compositeSpace" presStyleCnt="0"/>
      <dgm:spPr/>
    </dgm:pt>
    <dgm:pt modelId="{0E814981-FA94-4BA6-87A1-B3746FC23EED}" type="pres">
      <dgm:prSet presAssocID="{6AA8CA9D-7D3D-4F77-A2DF-F7E6D1A0322C}" presName="composite" presStyleCnt="0"/>
      <dgm:spPr/>
    </dgm:pt>
    <dgm:pt modelId="{2B13294B-475E-45BA-B4C2-0F8754C5032F}" type="pres">
      <dgm:prSet presAssocID="{6AA8CA9D-7D3D-4F77-A2DF-F7E6D1A0322C}" presName="bgChev" presStyleLbl="node1" presStyleIdx="4" presStyleCnt="6"/>
      <dgm:spPr/>
    </dgm:pt>
    <dgm:pt modelId="{346151C4-CC7D-44B5-A730-1C36809984CA}" type="pres">
      <dgm:prSet presAssocID="{6AA8CA9D-7D3D-4F77-A2DF-F7E6D1A0322C}" presName="txNode" presStyleLbl="fgAcc1" presStyleIdx="4" presStyleCnt="6">
        <dgm:presLayoutVars>
          <dgm:bulletEnabled val="1"/>
        </dgm:presLayoutVars>
      </dgm:prSet>
      <dgm:spPr/>
    </dgm:pt>
    <dgm:pt modelId="{BB78BF6A-8686-417C-8200-85639BE671BF}" type="pres">
      <dgm:prSet presAssocID="{06E188E3-19AD-48ED-8963-EEC74BDA68D1}" presName="compositeSpace" presStyleCnt="0"/>
      <dgm:spPr/>
    </dgm:pt>
    <dgm:pt modelId="{4D3DCAB1-32EF-4D6F-A47E-80D89199BB8D}" type="pres">
      <dgm:prSet presAssocID="{6D57A4AA-C35B-4455-95CE-76B256C57075}" presName="composite" presStyleCnt="0"/>
      <dgm:spPr/>
    </dgm:pt>
    <dgm:pt modelId="{A4310DAC-8BDC-4241-9A43-BDE30256A93F}" type="pres">
      <dgm:prSet presAssocID="{6D57A4AA-C35B-4455-95CE-76B256C57075}" presName="bgChev" presStyleLbl="node1" presStyleIdx="5" presStyleCnt="6"/>
      <dgm:spPr/>
    </dgm:pt>
    <dgm:pt modelId="{1BAA3E94-22C0-45DD-8E65-8E3CBF5241B5}" type="pres">
      <dgm:prSet presAssocID="{6D57A4AA-C35B-4455-95CE-76B256C57075}" presName="txNode" presStyleLbl="fgAcc1" presStyleIdx="5" presStyleCnt="6">
        <dgm:presLayoutVars>
          <dgm:bulletEnabled val="1"/>
        </dgm:presLayoutVars>
      </dgm:prSet>
      <dgm:spPr/>
    </dgm:pt>
  </dgm:ptLst>
  <dgm:cxnLst>
    <dgm:cxn modelId="{9C78C109-8CC1-424E-BBE3-E63E7315BD5B}" type="presOf" srcId="{7AD8B14C-FAAF-482B-A8DB-2E37042A6D97}" destId="{4FC06179-759F-4553-9B68-4765C415CA72}" srcOrd="0" destOrd="0" presId="urn:microsoft.com/office/officeart/2005/8/layout/chevronAccent+Icon"/>
    <dgm:cxn modelId="{84701D33-25C1-4A47-B553-B664E7A31C69}" srcId="{BD32728D-750F-49B6-ACA1-B09B39102A63}" destId="{0A6FF0C1-0F37-4C78-AFCA-794A7D6615C6}" srcOrd="0" destOrd="0" parTransId="{29C1A379-A4EF-49DD-A3DB-B401A21CBF3C}" sibTransId="{D3923D69-D9F1-42B5-8B41-E6B57468D66A}"/>
    <dgm:cxn modelId="{472AF939-73C7-4F4F-88A7-DAA9A987A5B0}" type="presOf" srcId="{BD32728D-750F-49B6-ACA1-B09B39102A63}" destId="{C9E48AA2-6ACE-4358-B693-2E7B02B85618}" srcOrd="0" destOrd="0" presId="urn:microsoft.com/office/officeart/2005/8/layout/chevronAccent+Icon"/>
    <dgm:cxn modelId="{48354B68-1627-4458-B7C4-8C6BF99DBBC5}" type="presOf" srcId="{6AA8CA9D-7D3D-4F77-A2DF-F7E6D1A0322C}" destId="{346151C4-CC7D-44B5-A730-1C36809984CA}" srcOrd="0" destOrd="0" presId="urn:microsoft.com/office/officeart/2005/8/layout/chevronAccent+Icon"/>
    <dgm:cxn modelId="{CE131D57-2986-44BC-92A3-535C1BCFDCAC}" srcId="{BD32728D-750F-49B6-ACA1-B09B39102A63}" destId="{7AD8B14C-FAAF-482B-A8DB-2E37042A6D97}" srcOrd="3" destOrd="0" parTransId="{E39EB345-1627-42F5-A72E-C9514175CD26}" sibTransId="{C62806D4-4581-431D-8AF2-6855F4BF1699}"/>
    <dgm:cxn modelId="{80356480-C497-4731-A199-540BCC8D47E8}" srcId="{BD32728D-750F-49B6-ACA1-B09B39102A63}" destId="{F70DB6C8-469C-4213-A974-1A7D58BE9351}" srcOrd="1" destOrd="0" parTransId="{CE0DE8C0-5C31-40B3-9B2D-16EDC47456A5}" sibTransId="{7CB371BE-8EAD-4755-AEA5-A7F53BFA97B3}"/>
    <dgm:cxn modelId="{58F26391-C32B-4C7E-B135-CAC87B76F8D5}" type="presOf" srcId="{0A6FF0C1-0F37-4C78-AFCA-794A7D6615C6}" destId="{D75C9F63-4CFA-4021-BA51-8881F2259631}" srcOrd="0" destOrd="0" presId="urn:microsoft.com/office/officeart/2005/8/layout/chevronAccent+Icon"/>
    <dgm:cxn modelId="{DB9DD395-0BAB-4EAB-AC19-9667E569D775}" srcId="{BD32728D-750F-49B6-ACA1-B09B39102A63}" destId="{BA33F365-333D-43F3-AA0C-4E2CB24EAD67}" srcOrd="2" destOrd="0" parTransId="{80016BCA-BB0C-4708-85E5-8A7C86ED2239}" sibTransId="{B1EC844E-1162-4F34-AD8F-0F2E3FCDC719}"/>
    <dgm:cxn modelId="{26AC0B96-63B5-4313-BEE7-A4E6F8D77381}" type="presOf" srcId="{BA33F365-333D-43F3-AA0C-4E2CB24EAD67}" destId="{5EFDCC41-F486-448F-9AD4-85143222340E}" srcOrd="0" destOrd="0" presId="urn:microsoft.com/office/officeart/2005/8/layout/chevronAccent+Icon"/>
    <dgm:cxn modelId="{591BAE9A-5CB3-4680-9959-E7A7A128D3E6}" type="presOf" srcId="{F70DB6C8-469C-4213-A974-1A7D58BE9351}" destId="{B5D9F497-74AB-464A-989D-C816CA29A094}" srcOrd="0" destOrd="0" presId="urn:microsoft.com/office/officeart/2005/8/layout/chevronAccent+Icon"/>
    <dgm:cxn modelId="{1B789FB0-CBA0-4F2B-AE2C-7B3A9B872CDA}" type="presOf" srcId="{6D57A4AA-C35B-4455-95CE-76B256C57075}" destId="{1BAA3E94-22C0-45DD-8E65-8E3CBF5241B5}" srcOrd="0" destOrd="0" presId="urn:microsoft.com/office/officeart/2005/8/layout/chevronAccent+Icon"/>
    <dgm:cxn modelId="{635AF9CE-9DFD-429F-B14A-EB5E73403075}" srcId="{BD32728D-750F-49B6-ACA1-B09B39102A63}" destId="{6D57A4AA-C35B-4455-95CE-76B256C57075}" srcOrd="5" destOrd="0" parTransId="{5B60B2B9-5652-4DD6-9638-498201F0C69D}" sibTransId="{9BDF7E08-B61C-42B2-9DC2-00ACC6362644}"/>
    <dgm:cxn modelId="{CAD57ED9-AF1E-4347-933B-1FF29D34388D}" srcId="{BD32728D-750F-49B6-ACA1-B09B39102A63}" destId="{6AA8CA9D-7D3D-4F77-A2DF-F7E6D1A0322C}" srcOrd="4" destOrd="0" parTransId="{95560D2B-F5DB-4E65-A07B-832CF90212C1}" sibTransId="{06E188E3-19AD-48ED-8963-EEC74BDA68D1}"/>
    <dgm:cxn modelId="{98AD1146-29CF-4036-A2BE-A3348734C797}" type="presParOf" srcId="{C9E48AA2-6ACE-4358-B693-2E7B02B85618}" destId="{9F2CA029-FF7F-427B-A1E6-45F3D3F85A15}" srcOrd="0" destOrd="0" presId="urn:microsoft.com/office/officeart/2005/8/layout/chevronAccent+Icon"/>
    <dgm:cxn modelId="{B3809D66-1075-444E-8DAA-2CB8B60B7D0A}" type="presParOf" srcId="{9F2CA029-FF7F-427B-A1E6-45F3D3F85A15}" destId="{6485FAEC-5319-4EE8-9CC6-4645410E708F}" srcOrd="0" destOrd="0" presId="urn:microsoft.com/office/officeart/2005/8/layout/chevronAccent+Icon"/>
    <dgm:cxn modelId="{08C82F74-0FB1-4117-916E-A1BE57F097B2}" type="presParOf" srcId="{9F2CA029-FF7F-427B-A1E6-45F3D3F85A15}" destId="{D75C9F63-4CFA-4021-BA51-8881F2259631}" srcOrd="1" destOrd="0" presId="urn:microsoft.com/office/officeart/2005/8/layout/chevronAccent+Icon"/>
    <dgm:cxn modelId="{C61E137A-E419-4A5C-94C3-5FDA256915C8}" type="presParOf" srcId="{C9E48AA2-6ACE-4358-B693-2E7B02B85618}" destId="{94CC8184-9AD8-4A45-B639-114127960A08}" srcOrd="1" destOrd="0" presId="urn:microsoft.com/office/officeart/2005/8/layout/chevronAccent+Icon"/>
    <dgm:cxn modelId="{41C11F27-AE62-4FE0-8601-E1B6BB8F7626}" type="presParOf" srcId="{C9E48AA2-6ACE-4358-B693-2E7B02B85618}" destId="{EFD88CF5-A978-4120-B0DD-708BBFCC8F08}" srcOrd="2" destOrd="0" presId="urn:microsoft.com/office/officeart/2005/8/layout/chevronAccent+Icon"/>
    <dgm:cxn modelId="{74C27E5D-1CAE-4025-A7B2-6DA88D951F0A}" type="presParOf" srcId="{EFD88CF5-A978-4120-B0DD-708BBFCC8F08}" destId="{903DDEAD-8E8C-4C4D-B7CC-251C6AEF1E96}" srcOrd="0" destOrd="0" presId="urn:microsoft.com/office/officeart/2005/8/layout/chevronAccent+Icon"/>
    <dgm:cxn modelId="{230E6FA4-ACC3-41EE-B2F0-977B808D30C5}" type="presParOf" srcId="{EFD88CF5-A978-4120-B0DD-708BBFCC8F08}" destId="{B5D9F497-74AB-464A-989D-C816CA29A094}" srcOrd="1" destOrd="0" presId="urn:microsoft.com/office/officeart/2005/8/layout/chevronAccent+Icon"/>
    <dgm:cxn modelId="{7B20ED6F-3F9E-4A1C-AD5D-271B72550BAF}" type="presParOf" srcId="{C9E48AA2-6ACE-4358-B693-2E7B02B85618}" destId="{96F8EB8E-6AF0-4DDD-B3A7-A22E5C1F9F77}" srcOrd="3" destOrd="0" presId="urn:microsoft.com/office/officeart/2005/8/layout/chevronAccent+Icon"/>
    <dgm:cxn modelId="{BE9123E0-B8C8-40B4-B682-25D789A75AF1}" type="presParOf" srcId="{C9E48AA2-6ACE-4358-B693-2E7B02B85618}" destId="{0B892096-836A-4B48-8D19-7BDA5D19E187}" srcOrd="4" destOrd="0" presId="urn:microsoft.com/office/officeart/2005/8/layout/chevronAccent+Icon"/>
    <dgm:cxn modelId="{E54B06B5-8B23-49D5-8B1F-B4C828B89FD8}" type="presParOf" srcId="{0B892096-836A-4B48-8D19-7BDA5D19E187}" destId="{48D49650-B84F-4F6A-8DDE-0FE8D0B6CFDB}" srcOrd="0" destOrd="0" presId="urn:microsoft.com/office/officeart/2005/8/layout/chevronAccent+Icon"/>
    <dgm:cxn modelId="{5B2D4A70-01D8-4DF7-9443-7D9F3E64E2DB}" type="presParOf" srcId="{0B892096-836A-4B48-8D19-7BDA5D19E187}" destId="{5EFDCC41-F486-448F-9AD4-85143222340E}" srcOrd="1" destOrd="0" presId="urn:microsoft.com/office/officeart/2005/8/layout/chevronAccent+Icon"/>
    <dgm:cxn modelId="{6F4B582B-2A60-4ED9-85A0-51E90C4CEA2E}" type="presParOf" srcId="{C9E48AA2-6ACE-4358-B693-2E7B02B85618}" destId="{54AEEA80-329F-4885-84CC-0E453399DF7E}" srcOrd="5" destOrd="0" presId="urn:microsoft.com/office/officeart/2005/8/layout/chevronAccent+Icon"/>
    <dgm:cxn modelId="{4AD0F343-A049-4ABC-86F3-12383CDF3A37}" type="presParOf" srcId="{C9E48AA2-6ACE-4358-B693-2E7B02B85618}" destId="{0A3DD960-FFC1-46E1-B76C-817C5CC3D08C}" srcOrd="6" destOrd="0" presId="urn:microsoft.com/office/officeart/2005/8/layout/chevronAccent+Icon"/>
    <dgm:cxn modelId="{3717A5CF-0693-4491-B903-C698B7536861}" type="presParOf" srcId="{0A3DD960-FFC1-46E1-B76C-817C5CC3D08C}" destId="{2FBA1393-6825-40F2-B0A2-8CA59B860E6C}" srcOrd="0" destOrd="0" presId="urn:microsoft.com/office/officeart/2005/8/layout/chevronAccent+Icon"/>
    <dgm:cxn modelId="{00F3BE10-788D-47BB-AA92-5A5DAB2B7AE9}" type="presParOf" srcId="{0A3DD960-FFC1-46E1-B76C-817C5CC3D08C}" destId="{4FC06179-759F-4553-9B68-4765C415CA72}" srcOrd="1" destOrd="0" presId="urn:microsoft.com/office/officeart/2005/8/layout/chevronAccent+Icon"/>
    <dgm:cxn modelId="{AEBFCBD1-DC8B-42B3-8460-C84219BDDFF0}" type="presParOf" srcId="{C9E48AA2-6ACE-4358-B693-2E7B02B85618}" destId="{F142EE24-BDC5-4BBC-8273-4F44A3255CB9}" srcOrd="7" destOrd="0" presId="urn:microsoft.com/office/officeart/2005/8/layout/chevronAccent+Icon"/>
    <dgm:cxn modelId="{F171F66F-7F30-4E26-9C08-6C821A558EB6}" type="presParOf" srcId="{C9E48AA2-6ACE-4358-B693-2E7B02B85618}" destId="{0E814981-FA94-4BA6-87A1-B3746FC23EED}" srcOrd="8" destOrd="0" presId="urn:microsoft.com/office/officeart/2005/8/layout/chevronAccent+Icon"/>
    <dgm:cxn modelId="{DE9F8993-29BB-48B1-AE3F-8B5532A77361}" type="presParOf" srcId="{0E814981-FA94-4BA6-87A1-B3746FC23EED}" destId="{2B13294B-475E-45BA-B4C2-0F8754C5032F}" srcOrd="0" destOrd="0" presId="urn:microsoft.com/office/officeart/2005/8/layout/chevronAccent+Icon"/>
    <dgm:cxn modelId="{111A6031-58B5-4D32-8AE7-25EBABC263FF}" type="presParOf" srcId="{0E814981-FA94-4BA6-87A1-B3746FC23EED}" destId="{346151C4-CC7D-44B5-A730-1C36809984CA}" srcOrd="1" destOrd="0" presId="urn:microsoft.com/office/officeart/2005/8/layout/chevronAccent+Icon"/>
    <dgm:cxn modelId="{40A17EE4-DEC0-4559-9111-DD2F7DFB1BDB}" type="presParOf" srcId="{C9E48AA2-6ACE-4358-B693-2E7B02B85618}" destId="{BB78BF6A-8686-417C-8200-85639BE671BF}" srcOrd="9" destOrd="0" presId="urn:microsoft.com/office/officeart/2005/8/layout/chevronAccent+Icon"/>
    <dgm:cxn modelId="{1172DF0D-F207-4A48-B3ED-3C2DEE296575}" type="presParOf" srcId="{C9E48AA2-6ACE-4358-B693-2E7B02B85618}" destId="{4D3DCAB1-32EF-4D6F-A47E-80D89199BB8D}" srcOrd="10" destOrd="0" presId="urn:microsoft.com/office/officeart/2005/8/layout/chevronAccent+Icon"/>
    <dgm:cxn modelId="{7D11657F-16E6-4B71-BDC9-71D5BF9536CE}" type="presParOf" srcId="{4D3DCAB1-32EF-4D6F-A47E-80D89199BB8D}" destId="{A4310DAC-8BDC-4241-9A43-BDE30256A93F}" srcOrd="0" destOrd="0" presId="urn:microsoft.com/office/officeart/2005/8/layout/chevronAccent+Icon"/>
    <dgm:cxn modelId="{41AC166E-09F3-4E80-915C-AE80BFED7EC1}" type="presParOf" srcId="{4D3DCAB1-32EF-4D6F-A47E-80D89199BB8D}" destId="{1BAA3E94-22C0-45DD-8E65-8E3CBF5241B5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325FCD-0726-48C2-8490-A73C41C8CACA}">
      <dsp:nvSpPr>
        <dsp:cNvPr id="0" name=""/>
        <dsp:cNvSpPr/>
      </dsp:nvSpPr>
      <dsp:spPr>
        <a:xfrm>
          <a:off x="0" y="91828"/>
          <a:ext cx="5379721" cy="40774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Background</a:t>
          </a:r>
          <a:endParaRPr lang="en-US" sz="1700" kern="1200"/>
        </a:p>
      </dsp:txBody>
      <dsp:txXfrm>
        <a:off x="19904" y="111732"/>
        <a:ext cx="5339913" cy="367937"/>
      </dsp:txXfrm>
    </dsp:sp>
    <dsp:sp modelId="{04CC547D-7F81-4FDC-BD82-2D6F4F7F342A}">
      <dsp:nvSpPr>
        <dsp:cNvPr id="0" name=""/>
        <dsp:cNvSpPr/>
      </dsp:nvSpPr>
      <dsp:spPr>
        <a:xfrm>
          <a:off x="0" y="548533"/>
          <a:ext cx="5379721" cy="407745"/>
        </a:xfrm>
        <a:prstGeom prst="roundRect">
          <a:avLst/>
        </a:prstGeom>
        <a:gradFill rotWithShape="0">
          <a:gsLst>
            <a:gs pos="0">
              <a:schemeClr val="accent2">
                <a:hueOff val="-242561"/>
                <a:satOff val="-13988"/>
                <a:lumOff val="1438"/>
                <a:alphaOff val="0"/>
                <a:satMod val="103000"/>
                <a:lumMod val="102000"/>
                <a:tint val="94000"/>
              </a:schemeClr>
            </a:gs>
            <a:gs pos="52000">
              <a:schemeClr val="accent2">
                <a:hueOff val="-242561"/>
                <a:satOff val="-13988"/>
                <a:lumOff val="14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42561"/>
                <a:satOff val="-13988"/>
                <a:lumOff val="14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Project Flow</a:t>
          </a:r>
          <a:endParaRPr lang="en-US" sz="1700" kern="1200" dirty="0"/>
        </a:p>
      </dsp:txBody>
      <dsp:txXfrm>
        <a:off x="19904" y="568437"/>
        <a:ext cx="5339913" cy="367937"/>
      </dsp:txXfrm>
    </dsp:sp>
    <dsp:sp modelId="{87714CE9-FACD-44A2-B7EE-A89D44C4CBD6}">
      <dsp:nvSpPr>
        <dsp:cNvPr id="0" name=""/>
        <dsp:cNvSpPr/>
      </dsp:nvSpPr>
      <dsp:spPr>
        <a:xfrm>
          <a:off x="0" y="1005238"/>
          <a:ext cx="5379721" cy="407745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Transmission Line Simulation with Discontinuities</a:t>
          </a:r>
          <a:endParaRPr lang="en-US" sz="1700" kern="1200" dirty="0"/>
        </a:p>
      </dsp:txBody>
      <dsp:txXfrm>
        <a:off x="19904" y="1025142"/>
        <a:ext cx="5339913" cy="367937"/>
      </dsp:txXfrm>
    </dsp:sp>
    <dsp:sp modelId="{41B5E3D0-71AB-470F-AB5E-0F45BA7B8DB1}">
      <dsp:nvSpPr>
        <dsp:cNvPr id="0" name=""/>
        <dsp:cNvSpPr/>
      </dsp:nvSpPr>
      <dsp:spPr>
        <a:xfrm>
          <a:off x="0" y="1461943"/>
          <a:ext cx="5379721" cy="407745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1 Port Measurement on PCB</a:t>
          </a:r>
          <a:endParaRPr lang="en-US" sz="1700" kern="1200" dirty="0"/>
        </a:p>
      </dsp:txBody>
      <dsp:txXfrm>
        <a:off x="19904" y="1481847"/>
        <a:ext cx="5339913" cy="367937"/>
      </dsp:txXfrm>
    </dsp:sp>
    <dsp:sp modelId="{CCCBB4B2-8BB4-4300-972D-85BD5E5CE6E9}">
      <dsp:nvSpPr>
        <dsp:cNvPr id="0" name=""/>
        <dsp:cNvSpPr/>
      </dsp:nvSpPr>
      <dsp:spPr>
        <a:xfrm>
          <a:off x="0" y="1918648"/>
          <a:ext cx="5379721" cy="407745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Measured TDR Plots</a:t>
          </a:r>
          <a:endParaRPr lang="en-US" sz="1700" kern="1200" dirty="0"/>
        </a:p>
      </dsp:txBody>
      <dsp:txXfrm>
        <a:off x="19904" y="1938552"/>
        <a:ext cx="5339913" cy="367937"/>
      </dsp:txXfrm>
    </dsp:sp>
    <dsp:sp modelId="{5F147DFC-60E3-469E-8531-874A9A8D16AB}">
      <dsp:nvSpPr>
        <dsp:cNvPr id="0" name=""/>
        <dsp:cNvSpPr/>
      </dsp:nvSpPr>
      <dsp:spPr>
        <a:xfrm>
          <a:off x="0" y="2375353"/>
          <a:ext cx="5379721" cy="407745"/>
        </a:xfrm>
        <a:prstGeom prst="roundRect">
          <a:avLst/>
        </a:prstGeom>
        <a:gradFill rotWithShape="0">
          <a:gsLst>
            <a:gs pos="0">
              <a:schemeClr val="accent2">
                <a:hueOff val="-1212803"/>
                <a:satOff val="-69940"/>
                <a:lumOff val="71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212803"/>
                <a:satOff val="-69940"/>
                <a:lumOff val="71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212803"/>
                <a:satOff val="-69940"/>
                <a:lumOff val="71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Hacked TDR Plots </a:t>
          </a:r>
          <a:endParaRPr lang="en-US" sz="1700" kern="1200" dirty="0"/>
        </a:p>
      </dsp:txBody>
      <dsp:txXfrm>
        <a:off x="19904" y="2395257"/>
        <a:ext cx="5339913" cy="367937"/>
      </dsp:txXfrm>
    </dsp:sp>
    <dsp:sp modelId="{87AE53EB-EF8E-4718-8A44-67BCE2D4E3CE}">
      <dsp:nvSpPr>
        <dsp:cNvPr id="0" name=""/>
        <dsp:cNvSpPr/>
      </dsp:nvSpPr>
      <dsp:spPr>
        <a:xfrm>
          <a:off x="0" y="2832058"/>
          <a:ext cx="5379721" cy="407745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Observations</a:t>
          </a:r>
          <a:endParaRPr lang="en-US" sz="1700" kern="1200"/>
        </a:p>
      </dsp:txBody>
      <dsp:txXfrm>
        <a:off x="19904" y="2851962"/>
        <a:ext cx="5339913" cy="3679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5FAEC-5319-4EE8-9CC6-4645410E708F}">
      <dsp:nvSpPr>
        <dsp:cNvPr id="0" name=""/>
        <dsp:cNvSpPr/>
      </dsp:nvSpPr>
      <dsp:spPr>
        <a:xfrm>
          <a:off x="876" y="319045"/>
          <a:ext cx="1697488" cy="655230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5C9F63-4CFA-4021-BA51-8881F2259631}">
      <dsp:nvSpPr>
        <dsp:cNvPr id="0" name=""/>
        <dsp:cNvSpPr/>
      </dsp:nvSpPr>
      <dsp:spPr>
        <a:xfrm>
          <a:off x="453540" y="482852"/>
          <a:ext cx="1433435" cy="6552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Simulation</a:t>
          </a:r>
        </a:p>
      </dsp:txBody>
      <dsp:txXfrm>
        <a:off x="472731" y="502043"/>
        <a:ext cx="1395053" cy="616848"/>
      </dsp:txXfrm>
    </dsp:sp>
    <dsp:sp modelId="{903DDEAD-8E8C-4C4D-B7CC-251C6AEF1E96}">
      <dsp:nvSpPr>
        <dsp:cNvPr id="0" name=""/>
        <dsp:cNvSpPr/>
      </dsp:nvSpPr>
      <dsp:spPr>
        <a:xfrm>
          <a:off x="1939786" y="319045"/>
          <a:ext cx="1697488" cy="655230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D9F497-74AB-464A-989D-C816CA29A094}">
      <dsp:nvSpPr>
        <dsp:cNvPr id="0" name=""/>
        <dsp:cNvSpPr/>
      </dsp:nvSpPr>
      <dsp:spPr>
        <a:xfrm>
          <a:off x="2392449" y="482852"/>
          <a:ext cx="1433435" cy="6552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Board Design</a:t>
          </a:r>
        </a:p>
      </dsp:txBody>
      <dsp:txXfrm>
        <a:off x="2411640" y="502043"/>
        <a:ext cx="1395053" cy="616848"/>
      </dsp:txXfrm>
    </dsp:sp>
    <dsp:sp modelId="{48D49650-B84F-4F6A-8DDE-0FE8D0B6CFDB}">
      <dsp:nvSpPr>
        <dsp:cNvPr id="0" name=""/>
        <dsp:cNvSpPr/>
      </dsp:nvSpPr>
      <dsp:spPr>
        <a:xfrm>
          <a:off x="3878695" y="319045"/>
          <a:ext cx="1697488" cy="655230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FDCC41-F486-448F-9AD4-85143222340E}">
      <dsp:nvSpPr>
        <dsp:cNvPr id="0" name=""/>
        <dsp:cNvSpPr/>
      </dsp:nvSpPr>
      <dsp:spPr>
        <a:xfrm>
          <a:off x="4331359" y="482852"/>
          <a:ext cx="1433435" cy="6552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TDR Measurements</a:t>
          </a:r>
        </a:p>
      </dsp:txBody>
      <dsp:txXfrm>
        <a:off x="4350550" y="502043"/>
        <a:ext cx="1395053" cy="616848"/>
      </dsp:txXfrm>
    </dsp:sp>
    <dsp:sp modelId="{2FBA1393-6825-40F2-B0A2-8CA59B860E6C}">
      <dsp:nvSpPr>
        <dsp:cNvPr id="0" name=""/>
        <dsp:cNvSpPr/>
      </dsp:nvSpPr>
      <dsp:spPr>
        <a:xfrm>
          <a:off x="5817605" y="319045"/>
          <a:ext cx="1697488" cy="655230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C06179-759F-4553-9B68-4765C415CA72}">
      <dsp:nvSpPr>
        <dsp:cNvPr id="0" name=""/>
        <dsp:cNvSpPr/>
      </dsp:nvSpPr>
      <dsp:spPr>
        <a:xfrm>
          <a:off x="6270269" y="482852"/>
          <a:ext cx="1433435" cy="6552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Hacking in ADS</a:t>
          </a:r>
        </a:p>
      </dsp:txBody>
      <dsp:txXfrm>
        <a:off x="6289460" y="502043"/>
        <a:ext cx="1395053" cy="616848"/>
      </dsp:txXfrm>
    </dsp:sp>
    <dsp:sp modelId="{2B13294B-475E-45BA-B4C2-0F8754C5032F}">
      <dsp:nvSpPr>
        <dsp:cNvPr id="0" name=""/>
        <dsp:cNvSpPr/>
      </dsp:nvSpPr>
      <dsp:spPr>
        <a:xfrm>
          <a:off x="7756514" y="319045"/>
          <a:ext cx="1697488" cy="655230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6151C4-CC7D-44B5-A730-1C36809984CA}">
      <dsp:nvSpPr>
        <dsp:cNvPr id="0" name=""/>
        <dsp:cNvSpPr/>
      </dsp:nvSpPr>
      <dsp:spPr>
        <a:xfrm>
          <a:off x="8209178" y="482852"/>
          <a:ext cx="1433435" cy="6552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Result analysis</a:t>
          </a:r>
        </a:p>
      </dsp:txBody>
      <dsp:txXfrm>
        <a:off x="8228369" y="502043"/>
        <a:ext cx="1395053" cy="616848"/>
      </dsp:txXfrm>
    </dsp:sp>
    <dsp:sp modelId="{A4310DAC-8BDC-4241-9A43-BDE30256A93F}">
      <dsp:nvSpPr>
        <dsp:cNvPr id="0" name=""/>
        <dsp:cNvSpPr/>
      </dsp:nvSpPr>
      <dsp:spPr>
        <a:xfrm>
          <a:off x="9695424" y="319045"/>
          <a:ext cx="1697488" cy="655230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AA3E94-22C0-45DD-8E65-8E3CBF5241B5}">
      <dsp:nvSpPr>
        <dsp:cNvPr id="0" name=""/>
        <dsp:cNvSpPr/>
      </dsp:nvSpPr>
      <dsp:spPr>
        <a:xfrm>
          <a:off x="10148088" y="482852"/>
          <a:ext cx="1433435" cy="6552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Takeaways</a:t>
          </a:r>
        </a:p>
      </dsp:txBody>
      <dsp:txXfrm>
        <a:off x="10167279" y="502043"/>
        <a:ext cx="1395053" cy="616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4253-4057-4341-BC1A-1C896BD27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A1333-FAE3-4D13-8BED-062DACD8C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E3982-50DE-4850-B59E-DDEFE02F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5D012-7049-4B4E-ADBE-B9D5B82D3AEE}"/>
              </a:ext>
            </a:extLst>
          </p:cNvPr>
          <p:cNvSpPr/>
          <p:nvPr userDrawn="1"/>
        </p:nvSpPr>
        <p:spPr>
          <a:xfrm>
            <a:off x="25167" y="683543"/>
            <a:ext cx="12164038" cy="214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0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67589-DD5B-4658-9FBF-06E3C232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985CA-78BB-434C-AFCA-C8F550A4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B7B4B-CBBB-44CF-9F93-95776F14183E}"/>
              </a:ext>
            </a:extLst>
          </p:cNvPr>
          <p:cNvSpPr/>
          <p:nvPr userDrawn="1"/>
        </p:nvSpPr>
        <p:spPr>
          <a:xfrm>
            <a:off x="0" y="6244500"/>
            <a:ext cx="12192000" cy="61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9F95B-59C9-4320-A8E2-156D39606EA8}"/>
              </a:ext>
            </a:extLst>
          </p:cNvPr>
          <p:cNvSpPr/>
          <p:nvPr userDrawn="1"/>
        </p:nvSpPr>
        <p:spPr>
          <a:xfrm>
            <a:off x="0" y="6188944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BF6547-5DAE-400E-B768-7941B2F5D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5" y="6270258"/>
            <a:ext cx="649310" cy="600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99BB35-C494-47DB-8C5A-E387DA3B5A7E}"/>
              </a:ext>
            </a:extLst>
          </p:cNvPr>
          <p:cNvSpPr txBox="1"/>
          <p:nvPr userDrawn="1"/>
        </p:nvSpPr>
        <p:spPr>
          <a:xfrm>
            <a:off x="7330084" y="638561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6FF90-677A-46D7-A841-06FE91137DBD}"/>
              </a:ext>
            </a:extLst>
          </p:cNvPr>
          <p:cNvSpPr txBox="1"/>
          <p:nvPr userDrawn="1"/>
        </p:nvSpPr>
        <p:spPr>
          <a:xfrm>
            <a:off x="693313" y="6266118"/>
            <a:ext cx="3944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Bogatin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Piket-May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Electrical, Computer and Energy Engineering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DE7CC1-5885-4924-9B8A-31AB219537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70906" y="6284580"/>
            <a:ext cx="955665" cy="5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76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67589-DD5B-4658-9FBF-06E3C232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985CA-78BB-434C-AFCA-C8F550A4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B7B4B-CBBB-44CF-9F93-95776F14183E}"/>
              </a:ext>
            </a:extLst>
          </p:cNvPr>
          <p:cNvSpPr/>
          <p:nvPr userDrawn="1"/>
        </p:nvSpPr>
        <p:spPr>
          <a:xfrm>
            <a:off x="0" y="6244500"/>
            <a:ext cx="12192000" cy="61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9F95B-59C9-4320-A8E2-156D39606EA8}"/>
              </a:ext>
            </a:extLst>
          </p:cNvPr>
          <p:cNvSpPr/>
          <p:nvPr userDrawn="1"/>
        </p:nvSpPr>
        <p:spPr>
          <a:xfrm>
            <a:off x="0" y="6188944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BF6547-5DAE-400E-B768-7941B2F5D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5" y="6270258"/>
            <a:ext cx="649310" cy="600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99BB35-C494-47DB-8C5A-E387DA3B5A7E}"/>
              </a:ext>
            </a:extLst>
          </p:cNvPr>
          <p:cNvSpPr txBox="1"/>
          <p:nvPr userDrawn="1"/>
        </p:nvSpPr>
        <p:spPr>
          <a:xfrm>
            <a:off x="7330084" y="638561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6FF90-677A-46D7-A841-06FE91137DBD}"/>
              </a:ext>
            </a:extLst>
          </p:cNvPr>
          <p:cNvSpPr txBox="1"/>
          <p:nvPr userDrawn="1"/>
        </p:nvSpPr>
        <p:spPr>
          <a:xfrm>
            <a:off x="693313" y="6266118"/>
            <a:ext cx="3944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Bogatin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Piket-May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Electrical, Computer and Energy Engineering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DE7CC1-5885-4924-9B8A-31AB219537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70906" y="6284580"/>
            <a:ext cx="955665" cy="5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45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DB31-F321-4A31-AFF7-707187E7C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786FD-05FC-4B8C-AA16-3C0973F44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7F320-69A3-4FEC-B1B5-5D8934458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CB9CA-0F84-4D5B-B966-1CD1FCD6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3874E-1E76-4172-A35D-61368DCD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EE246-7723-4E23-8C3A-141411EB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56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EF9F-DDCE-4EE7-8C17-13FF85AF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F538E0-F62F-4141-9994-F1DAFA412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15205-7DB9-44B9-801D-281CA40CF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1359D-7549-427F-A7C0-DED17653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4F410-892F-4F74-97DD-6D752002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DF233-3631-4858-A7D6-556DE3D7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2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A1A3-AA07-46A3-BBEE-D465560F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4C4A9-C94F-4810-9133-A72725BCE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8DB9B-93AB-4B17-A075-694E3D295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405EB-03E9-4E81-BF25-F7900AFA3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6CA26-A9E2-4359-99DB-47B4F851F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31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F4B409-7081-46BD-8C1C-D44E5832B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0E291-79FF-4FEF-BA49-1BCC05679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A5E94-ED17-4777-9C3A-1B19C6CF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7CB8C-1AD3-4A95-AE7B-FDABC498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97A2A-8BF5-4918-94FA-60845FCA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22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512136" y="1386909"/>
            <a:ext cx="9397408" cy="197297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32344" y="3675660"/>
            <a:ext cx="7505869" cy="8467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Speaker (Company)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Speaker 2 (Company)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32344" y="4866507"/>
            <a:ext cx="7505869" cy="8467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1">
                <a:solidFill>
                  <a:schemeClr val="tx1"/>
                </a:solidFill>
                <a:latin typeface="Helvetica Oblique" charset="0"/>
                <a:ea typeface="Helvetica Oblique" charset="0"/>
                <a:cs typeface="Helvetica Oblique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Paper Author 1 (Company), Paper Author 2 (Company), 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Paper Author 3 (Company)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8F06AD6-42B1-B840-A60B-21B227430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28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40460" y="1143620"/>
            <a:ext cx="9527341" cy="4510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A18E4D6-471A-2C43-A336-950ABA1D2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012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2174" y="1240141"/>
            <a:ext cx="4789885" cy="3464984"/>
          </a:xfrm>
          <a:prstGeom prst="rect">
            <a:avLst/>
          </a:prstGeo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800"/>
              </a:spcAft>
              <a:buFont typeface="Wingdings" charset="2"/>
              <a:buChar char="§"/>
              <a:defRPr sz="1867" b="1" i="0">
                <a:latin typeface="Helvetica" charset="0"/>
                <a:ea typeface="Helvetica" charset="0"/>
                <a:cs typeface="Helvetica" charset="0"/>
              </a:defRPr>
            </a:lvl1pPr>
            <a:lvl2pPr marL="853419" indent="-243834">
              <a:spcBef>
                <a:spcPts val="0"/>
              </a:spcBef>
              <a:spcAft>
                <a:spcPts val="800"/>
              </a:spcAft>
              <a:buFont typeface="Courier New" charset="0"/>
              <a:buChar char="o"/>
              <a:defRPr sz="1467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1280128" indent="-182875">
              <a:spcBef>
                <a:spcPts val="0"/>
              </a:spcBef>
              <a:spcAft>
                <a:spcPts val="800"/>
              </a:spcAft>
              <a:defRPr sz="1467" b="0" i="1">
                <a:latin typeface="Helvetica Light Oblique" charset="0"/>
                <a:ea typeface="Helvetica Light Oblique" charset="0"/>
                <a:cs typeface="Helvetica Light Oblique" charset="0"/>
              </a:defRPr>
            </a:lvl3pPr>
            <a:lvl4pPr marL="1767796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2255464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901471" y="1251513"/>
            <a:ext cx="5902111" cy="4477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0BF98AA-79C3-D740-AD32-53210B444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59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2174" y="1240141"/>
            <a:ext cx="4789885" cy="3464984"/>
          </a:xfrm>
          <a:prstGeom prst="rect">
            <a:avLst/>
          </a:prstGeo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800"/>
              </a:spcAft>
              <a:buFont typeface="Wingdings" charset="2"/>
              <a:buChar char="§"/>
              <a:defRPr sz="1867" b="1" i="0">
                <a:latin typeface="Helvetica" charset="0"/>
                <a:ea typeface="Helvetica" charset="0"/>
                <a:cs typeface="Helvetica" charset="0"/>
              </a:defRPr>
            </a:lvl1pPr>
            <a:lvl2pPr marL="853419" indent="-243834">
              <a:spcBef>
                <a:spcPts val="0"/>
              </a:spcBef>
              <a:spcAft>
                <a:spcPts val="800"/>
              </a:spcAft>
              <a:buFont typeface="Courier New" charset="0"/>
              <a:buChar char="o"/>
              <a:defRPr sz="1467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1280128" indent="-182875">
              <a:spcBef>
                <a:spcPts val="0"/>
              </a:spcBef>
              <a:spcAft>
                <a:spcPts val="800"/>
              </a:spcAft>
              <a:defRPr sz="1467" b="0" i="1">
                <a:latin typeface="Helvetica Light Oblique" charset="0"/>
                <a:ea typeface="Helvetica Light Oblique" charset="0"/>
                <a:cs typeface="Helvetica Light Oblique" charset="0"/>
              </a:defRPr>
            </a:lvl3pPr>
            <a:lvl4pPr marL="1767796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2255464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85409" y="2093139"/>
            <a:ext cx="4067915" cy="33339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196519" y="1241023"/>
            <a:ext cx="4067595" cy="6902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DB470DD-D764-0D41-8CF5-E5FD7F32F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86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1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512136" y="990600"/>
            <a:ext cx="9397408" cy="197297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2344" y="3279351"/>
            <a:ext cx="7505869" cy="84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32344" y="4470197"/>
            <a:ext cx="7505869" cy="84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1">
                <a:solidFill>
                  <a:schemeClr val="bg1"/>
                </a:solidFill>
                <a:latin typeface="Helvetica Oblique" charset="0"/>
                <a:ea typeface="Helvetica Oblique" charset="0"/>
                <a:cs typeface="Helvetica Oblique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36F0F65-E559-4B47-9CB2-B8A9CBE54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64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8987556" y="1909964"/>
            <a:ext cx="2859185" cy="2772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49148" y="1424198"/>
            <a:ext cx="3485288" cy="32691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232532" y="1424198"/>
            <a:ext cx="3485288" cy="32691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27888" y="4736819"/>
            <a:ext cx="3528128" cy="1035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219170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828754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438339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5211272" y="4736819"/>
            <a:ext cx="3528128" cy="1035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219170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828754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438339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39D7A60-94C3-EE48-B3AE-0DB55AC08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87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530E20D-BAC1-DE48-9A60-2C01614DA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46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11497134" y="6356350"/>
            <a:ext cx="5357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7065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607E-CFD3-4F38-A55A-42BDB9BC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DBDCE-E32F-4381-96AF-9D9306158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5B4E3-2E0D-47C5-ADF5-A4EE9013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62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000F-BA9E-4734-ADD7-E5F27F7AA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4329-DA73-4E18-918D-E8C2506A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BE961-16FF-4DF3-BBB3-00F5FA35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19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CB6FB-5FC5-4D92-820D-0570B1A5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9A36D-5AA9-40FC-9008-AB67BDD2B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26C4A-3F1D-4EAD-A3D3-DDE99642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0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5510-43DE-4BF0-A87F-71C22584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6A018-A310-4558-805E-C05213813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FF5CD-7180-4E59-A463-009AD3E60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06184-957D-4DFE-9429-40CAF609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97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396E-7360-4EE7-A619-5B89FBA37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0A5D1-9F26-4B9C-ACBB-3EA6BA5D4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76CB7-A16F-47D9-8D47-98677804A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40767-4B25-4F29-80E5-38ADBC5A8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8B0E4-C460-4E5E-A00C-7911C7EFD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391B2E-4E6E-4AE1-BE1F-67C68E0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DA1C9-D632-4E85-BC97-9E0DBEA3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B3A8C-F187-466C-8331-1674B786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85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3AA0-D1F3-4D43-99EE-72662B2E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6EF63-7D54-46E3-873A-70665819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02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99D83-DF43-48E7-B265-34780F41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925F07A-2E8B-4AB4-8002-8B6DD659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2E82A-14A2-4863-889F-77A7E56A2768}"/>
              </a:ext>
            </a:extLst>
          </p:cNvPr>
          <p:cNvSpPr/>
          <p:nvPr userDrawn="1"/>
        </p:nvSpPr>
        <p:spPr>
          <a:xfrm>
            <a:off x="0" y="266921"/>
            <a:ext cx="12192000" cy="85351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5AC606-D713-4A40-BCE7-250D6B73D055}"/>
              </a:ext>
            </a:extLst>
          </p:cNvPr>
          <p:cNvSpPr/>
          <p:nvPr userDrawn="1"/>
        </p:nvSpPr>
        <p:spPr>
          <a:xfrm>
            <a:off x="0" y="0"/>
            <a:ext cx="12192000" cy="298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68782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37B5A-0270-484B-979D-3F2C92F0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56"/>
            <a:ext cx="10515600" cy="670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1CFD9-472C-4427-BB8E-22F026ECD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09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8825F6-308B-4930-A4DE-F34D10DC9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2327" y="5806042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9C620-D3D4-48E6-AE76-7413987BE33D}"/>
              </a:ext>
            </a:extLst>
          </p:cNvPr>
          <p:cNvSpPr/>
          <p:nvPr userDrawn="1"/>
        </p:nvSpPr>
        <p:spPr>
          <a:xfrm>
            <a:off x="0" y="6106396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8BF474-C26E-4532-962B-1653046D6EE3}"/>
              </a:ext>
            </a:extLst>
          </p:cNvPr>
          <p:cNvSpPr/>
          <p:nvPr userDrawn="1"/>
        </p:nvSpPr>
        <p:spPr>
          <a:xfrm>
            <a:off x="0" y="754181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190DB09-EFF5-D4C6-F66D-E6A4B7EDC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5" r="82885"/>
          <a:stretch/>
        </p:blipFill>
        <p:spPr>
          <a:xfrm>
            <a:off x="580658" y="6216567"/>
            <a:ext cx="624973" cy="571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377FB7-DF0D-71CE-BEB0-E0D529D5A9CB}"/>
              </a:ext>
            </a:extLst>
          </p:cNvPr>
          <p:cNvSpPr txBox="1"/>
          <p:nvPr userDrawn="1"/>
        </p:nvSpPr>
        <p:spPr>
          <a:xfrm>
            <a:off x="7960859" y="6317596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pic>
        <p:nvPicPr>
          <p:cNvPr id="11" name="Picture 10" descr="A black and gold logo&#10;&#10;Description automatically generated with medium confidence">
            <a:extLst>
              <a:ext uri="{FF2B5EF4-FFF2-40B4-BE49-F238E27FC236}">
                <a16:creationId xmlns:a16="http://schemas.microsoft.com/office/drawing/2014/main" id="{FC2F4485-EEC6-BE14-910C-24A42645C24C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837" y="6211642"/>
            <a:ext cx="1390325" cy="64635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8C54B66-7DC1-DB11-9749-0BACD41E678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232301" y="6400059"/>
            <a:ext cx="2998839" cy="2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5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ü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microsoft.com/office/2007/relationships/hdphoto" Target="../media/hdphoto3.wdp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2.xml"/><Relationship Id="rId10" Type="http://schemas.microsoft.com/office/2007/relationships/hdphoto" Target="../media/hdphoto2.wdp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emf"/><Relationship Id="rId7" Type="http://schemas.openxmlformats.org/officeDocument/2006/relationships/image" Target="../media/image19.png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17FE-B793-8413-CB0A-97A711C0A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2944"/>
            <a:ext cx="10515600" cy="127673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rgbClr val="000000"/>
                </a:solidFill>
                <a:latin typeface="Abadi" panose="020B0604020104020204" pitchFamily="34" charset="0"/>
              </a:rPr>
              <a:t>Analysis </a:t>
            </a:r>
            <a:r>
              <a:rPr lang="en-IN" sz="3600" dirty="0">
                <a:solidFill>
                  <a:srgbClr val="000000"/>
                </a:solidFill>
                <a:latin typeface="Abadi" panose="020B0604020104020204" pitchFamily="34" charset="0"/>
              </a:rPr>
              <a:t>of Transmission Line Discontinuities using Time Domain Reflectometry</a:t>
            </a:r>
            <a:endParaRPr lang="en-IN" sz="3600" dirty="0"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DD3B6-8202-9307-9762-8CB5EAE87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34906"/>
            <a:ext cx="10515600" cy="185468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sz="2500" b="1" dirty="0"/>
              <a:t>05/02/2024</a:t>
            </a:r>
          </a:p>
          <a:p>
            <a:pPr marL="0" indent="0" algn="ctr">
              <a:buNone/>
            </a:pPr>
            <a:endParaRPr lang="en-IN" sz="2500" b="1" dirty="0"/>
          </a:p>
          <a:p>
            <a:pPr marL="0" indent="0" algn="ctr">
              <a:buNone/>
            </a:pPr>
            <a:r>
              <a:rPr lang="en-IN" sz="2500" b="1" dirty="0"/>
              <a:t>Ankit Kumar</a:t>
            </a:r>
          </a:p>
          <a:p>
            <a:pPr marL="0" indent="0" algn="ctr">
              <a:buNone/>
            </a:pPr>
            <a:r>
              <a:rPr lang="en-IN" sz="2500" b="1" dirty="0"/>
              <a:t>Shrinithi Venkatesan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8673-F097-1B0C-D26B-DDBCE1146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44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E89230-FC05-9982-EB1D-D17A5542A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14" b="-11907"/>
          <a:stretch/>
        </p:blipFill>
        <p:spPr>
          <a:xfrm>
            <a:off x="0" y="2105923"/>
            <a:ext cx="9208881" cy="38859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54ECC-A275-78C0-50F2-86C86C059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z="1200" b="1" smtClean="0"/>
              <a:t>10</a:t>
            </a:fld>
            <a:endParaRPr lang="en-US" sz="1200" b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645A63-5356-BC38-9DB1-C9ACE1E8E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71" y="99176"/>
            <a:ext cx="11808603" cy="6704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+mn-lt"/>
              </a:rPr>
              <a:t>Comparison of the Measured Vs. Simulated values for 50</a:t>
            </a:r>
            <a:r>
              <a:rPr lang="el-GR" sz="28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Transmission Line:</a:t>
            </a:r>
            <a:endParaRPr lang="en-IN" sz="2800" dirty="0">
              <a:solidFill>
                <a:srgbClr val="000000"/>
              </a:solidFill>
              <a:latin typeface="+mn-l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3FC0B8-EA18-8EFB-CBBB-31BEF7A16643}"/>
              </a:ext>
            </a:extLst>
          </p:cNvPr>
          <p:cNvCxnSpPr>
            <a:cxnSpLocks/>
          </p:cNvCxnSpPr>
          <p:nvPr/>
        </p:nvCxnSpPr>
        <p:spPr>
          <a:xfrm>
            <a:off x="5423268" y="3079342"/>
            <a:ext cx="723431" cy="0"/>
          </a:xfrm>
          <a:prstGeom prst="straightConnector1">
            <a:avLst/>
          </a:prstGeom>
          <a:ln w="19050" cap="flat" cmpd="sng" algn="ctr">
            <a:solidFill>
              <a:srgbClr val="159B1B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ECD8D1-E0FC-D6D2-7D8C-7E71BB01216F}"/>
              </a:ext>
            </a:extLst>
          </p:cNvPr>
          <p:cNvSpPr txBox="1"/>
          <p:nvPr/>
        </p:nvSpPr>
        <p:spPr>
          <a:xfrm>
            <a:off x="6087197" y="2386935"/>
            <a:ext cx="2581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Measured [Slot]</a:t>
            </a:r>
            <a:endParaRPr lang="en-IN" sz="1200" b="1" dirty="0">
              <a:solidFill>
                <a:srgbClr val="0070C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223655-2DF7-A152-0593-D6A579298837}"/>
              </a:ext>
            </a:extLst>
          </p:cNvPr>
          <p:cNvCxnSpPr>
            <a:cxnSpLocks/>
          </p:cNvCxnSpPr>
          <p:nvPr/>
        </p:nvCxnSpPr>
        <p:spPr>
          <a:xfrm>
            <a:off x="5525704" y="2383098"/>
            <a:ext cx="620995" cy="4874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64FDB0-43E4-3713-E24B-BE8062F25996}"/>
              </a:ext>
            </a:extLst>
          </p:cNvPr>
          <p:cNvSpPr txBox="1"/>
          <p:nvPr/>
        </p:nvSpPr>
        <p:spPr>
          <a:xfrm>
            <a:off x="5975843" y="4467604"/>
            <a:ext cx="2581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Measured [Patch]</a:t>
            </a:r>
            <a:endParaRPr lang="en-IN" sz="1200" b="1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2C33C2-3516-A0F8-769E-FCBC549D758F}"/>
              </a:ext>
            </a:extLst>
          </p:cNvPr>
          <p:cNvCxnSpPr>
            <a:cxnSpLocks/>
          </p:cNvCxnSpPr>
          <p:nvPr/>
        </p:nvCxnSpPr>
        <p:spPr>
          <a:xfrm>
            <a:off x="5542853" y="3566638"/>
            <a:ext cx="806282" cy="0"/>
          </a:xfrm>
          <a:prstGeom prst="straightConnector1">
            <a:avLst/>
          </a:prstGeom>
          <a:ln w="19050" cap="flat" cmpd="sng" algn="ctr">
            <a:solidFill>
              <a:srgbClr val="FF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5784ABB-538B-3136-D22A-0F04AD0D6706}"/>
              </a:ext>
            </a:extLst>
          </p:cNvPr>
          <p:cNvSpPr txBox="1"/>
          <p:nvPr/>
        </p:nvSpPr>
        <p:spPr>
          <a:xfrm>
            <a:off x="6349134" y="3615412"/>
            <a:ext cx="3057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FF"/>
                </a:solidFill>
              </a:rPr>
              <a:t>Measured [Patch &amp; Slot]</a:t>
            </a:r>
            <a:endParaRPr lang="en-IN" sz="1200" b="1" dirty="0">
              <a:solidFill>
                <a:srgbClr val="FF00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C403EAF-2843-9E44-A060-675E8E1D8F6D}"/>
              </a:ext>
            </a:extLst>
          </p:cNvPr>
          <p:cNvCxnSpPr>
            <a:cxnSpLocks/>
          </p:cNvCxnSpPr>
          <p:nvPr/>
        </p:nvCxnSpPr>
        <p:spPr>
          <a:xfrm flipV="1">
            <a:off x="5563004" y="4482151"/>
            <a:ext cx="390525" cy="0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E20B1D4-2E06-A623-6353-7AAA0A7BD4EC}"/>
              </a:ext>
            </a:extLst>
          </p:cNvPr>
          <p:cNvSpPr txBox="1"/>
          <p:nvPr/>
        </p:nvSpPr>
        <p:spPr>
          <a:xfrm>
            <a:off x="6087197" y="2218250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62.4</a:t>
            </a:r>
            <a:r>
              <a:rPr lang="en-US" sz="12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endParaRPr lang="en-IN" sz="1200" b="1" dirty="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0323B8-7A21-2136-7918-414D8C6658F5}"/>
              </a:ext>
            </a:extLst>
          </p:cNvPr>
          <p:cNvSpPr txBox="1"/>
          <p:nvPr/>
        </p:nvSpPr>
        <p:spPr>
          <a:xfrm>
            <a:off x="5966145" y="4301931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27.53Ω</a:t>
            </a:r>
            <a:endParaRPr lang="en-IN" sz="1200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ECA6AE-4333-BB9F-5A0B-D01E9C521283}"/>
              </a:ext>
            </a:extLst>
          </p:cNvPr>
          <p:cNvSpPr txBox="1"/>
          <p:nvPr/>
        </p:nvSpPr>
        <p:spPr>
          <a:xfrm>
            <a:off x="6349134" y="3464569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42.43Ω</a:t>
            </a:r>
            <a:endParaRPr lang="en-IN" sz="1200" b="1" dirty="0">
              <a:solidFill>
                <a:srgbClr val="FF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0282DF-479A-4076-61F4-0856979F5ABF}"/>
              </a:ext>
            </a:extLst>
          </p:cNvPr>
          <p:cNvSpPr txBox="1"/>
          <p:nvPr/>
        </p:nvSpPr>
        <p:spPr>
          <a:xfrm>
            <a:off x="3618800" y="2690875"/>
            <a:ext cx="1237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9B1B"/>
                </a:solidFill>
              </a:rPr>
              <a:t>Zo = 49.9</a:t>
            </a:r>
            <a:r>
              <a:rPr lang="en-US" sz="1200" b="1" dirty="0">
                <a:solidFill>
                  <a:srgbClr val="159B1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endParaRPr lang="en-IN" sz="1200" b="1" dirty="0">
              <a:solidFill>
                <a:srgbClr val="159B1B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88246D-BBE2-D600-4580-A34EC91DF917}"/>
              </a:ext>
            </a:extLst>
          </p:cNvPr>
          <p:cNvSpPr txBox="1"/>
          <p:nvPr/>
        </p:nvSpPr>
        <p:spPr>
          <a:xfrm>
            <a:off x="4699061" y="1029857"/>
            <a:ext cx="6146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TDR Plot for 50</a:t>
            </a:r>
            <a:r>
              <a:rPr lang="el-GR" sz="2000" b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T-Line</a:t>
            </a:r>
            <a:endParaRPr lang="en-I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AAECB7-BB7E-BB29-FFF2-88065A8C2369}"/>
              </a:ext>
            </a:extLst>
          </p:cNvPr>
          <p:cNvSpPr txBox="1"/>
          <p:nvPr/>
        </p:nvSpPr>
        <p:spPr>
          <a:xfrm>
            <a:off x="3177301" y="3336129"/>
            <a:ext cx="2009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FF"/>
                </a:solidFill>
              </a:rPr>
              <a:t>             Zo = 46.8</a:t>
            </a:r>
            <a:r>
              <a:rPr lang="en-US" sz="1200" b="1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endParaRPr lang="en-IN" sz="1200" b="1" dirty="0">
              <a:solidFill>
                <a:srgbClr val="FF00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C68B22-82CC-00E0-FA0C-F77E33F95254}"/>
              </a:ext>
            </a:extLst>
          </p:cNvPr>
          <p:cNvSpPr txBox="1"/>
          <p:nvPr/>
        </p:nvSpPr>
        <p:spPr>
          <a:xfrm>
            <a:off x="6121400" y="2742625"/>
            <a:ext cx="1990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9B1B"/>
                </a:solidFill>
              </a:rPr>
              <a:t>Simulated [Patch &amp; Slot]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C98EC5-2CE5-9998-F89C-58ECD61590D6}"/>
              </a:ext>
            </a:extLst>
          </p:cNvPr>
          <p:cNvSpPr txBox="1"/>
          <p:nvPr/>
        </p:nvSpPr>
        <p:spPr>
          <a:xfrm>
            <a:off x="6121400" y="2904208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9B1B"/>
                </a:solidFill>
              </a:rPr>
              <a:t>50.6</a:t>
            </a:r>
            <a:r>
              <a:rPr lang="en-US" sz="1200" b="1" dirty="0">
                <a:solidFill>
                  <a:srgbClr val="159B1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endParaRPr lang="en-IN" sz="1200" b="1" dirty="0">
              <a:solidFill>
                <a:srgbClr val="159B1B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3EC86-D049-062C-18B2-143B643F0663}"/>
              </a:ext>
            </a:extLst>
          </p:cNvPr>
          <p:cNvSpPr txBox="1"/>
          <p:nvPr/>
        </p:nvSpPr>
        <p:spPr>
          <a:xfrm>
            <a:off x="1941211" y="1507985"/>
            <a:ext cx="872974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Maximum Discontinuity in case of compensated (Slot &amp; Patch) is reduced to as low as ~9%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0D0F0B-D9C4-D052-14A7-F41CD344E130}"/>
              </a:ext>
            </a:extLst>
          </p:cNvPr>
          <p:cNvSpPr txBox="1"/>
          <p:nvPr/>
        </p:nvSpPr>
        <p:spPr>
          <a:xfrm>
            <a:off x="9118839" y="2253813"/>
            <a:ext cx="6146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Measured Results </a:t>
            </a:r>
            <a:r>
              <a:rPr lang="en-US" sz="1800" b="1" dirty="0"/>
              <a:t>(Zo = 46.8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Ω)</a:t>
            </a:r>
            <a:r>
              <a:rPr lang="en-US" sz="1800" b="1" dirty="0"/>
              <a:t>:</a:t>
            </a:r>
            <a:endParaRPr lang="en-IN" sz="1800" b="1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3687C77-29D1-2909-38CD-134E95115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626616"/>
              </p:ext>
            </p:extLst>
          </p:nvPr>
        </p:nvGraphicFramePr>
        <p:xfrm>
          <a:off x="9182300" y="2636520"/>
          <a:ext cx="277308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540">
                  <a:extLst>
                    <a:ext uri="{9D8B030D-6E8A-4147-A177-3AD203B41FA5}">
                      <a16:colId xmlns:a16="http://schemas.microsoft.com/office/drawing/2014/main" val="1759503196"/>
                    </a:ext>
                  </a:extLst>
                </a:gridCol>
                <a:gridCol w="1386540">
                  <a:extLst>
                    <a:ext uri="{9D8B030D-6E8A-4147-A177-3AD203B41FA5}">
                      <a16:colId xmlns:a16="http://schemas.microsoft.com/office/drawing/2014/main" val="1381037503"/>
                    </a:ext>
                  </a:extLst>
                </a:gridCol>
              </a:tblGrid>
              <a:tr h="29238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Error % (</a:t>
                      </a:r>
                      <a:r>
                        <a:rPr lang="en-IN" sz="1600" dirty="0" err="1"/>
                        <a:t>wrt</a:t>
                      </a:r>
                      <a:r>
                        <a:rPr lang="en-IN" sz="1600" dirty="0"/>
                        <a:t> Measured)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462324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Patch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-41.1%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47179832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33.3%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21135992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Patch &amp; Slot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-9.3%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9579432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118C3A8-D6D5-6365-554D-C4C697C32935}"/>
              </a:ext>
            </a:extLst>
          </p:cNvPr>
          <p:cNvSpPr txBox="1"/>
          <p:nvPr/>
        </p:nvSpPr>
        <p:spPr>
          <a:xfrm>
            <a:off x="9075018" y="4307502"/>
            <a:ext cx="3191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Simulated Results (Zo = 49.9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Ω)</a:t>
            </a:r>
            <a:r>
              <a:rPr lang="en-US" b="1" dirty="0"/>
              <a:t>:</a:t>
            </a:r>
          </a:p>
          <a:p>
            <a:endParaRPr lang="en-US" b="1" dirty="0">
              <a:highlight>
                <a:srgbClr val="FFFF00"/>
              </a:highlight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1F5219-E4F3-50A8-B5D1-FFFA06CEABA2}"/>
              </a:ext>
            </a:extLst>
          </p:cNvPr>
          <p:cNvSpPr txBox="1"/>
          <p:nvPr/>
        </p:nvSpPr>
        <p:spPr>
          <a:xfrm>
            <a:off x="9075018" y="4606103"/>
            <a:ext cx="6146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Error = 6.2%</a:t>
            </a:r>
            <a:br>
              <a:rPr lang="en-IN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696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EF4EAB2-1744-736C-6962-8FF196A0E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41" b="1"/>
          <a:stretch/>
        </p:blipFill>
        <p:spPr>
          <a:xfrm>
            <a:off x="0" y="2171700"/>
            <a:ext cx="9250934" cy="35311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E2205-21D7-033E-6FB0-130CD105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z="1200" smtClean="0"/>
              <a:t>11</a:t>
            </a:fld>
            <a:endParaRPr lang="en-US" sz="12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19094E-88C9-623E-7DE0-2FF0A7E3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71" y="99176"/>
            <a:ext cx="11808603" cy="6704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+mn-lt"/>
              </a:rPr>
              <a:t>Comparison of the Measured Vs. Simulated values for 75</a:t>
            </a:r>
            <a:r>
              <a:rPr lang="el-GR" sz="28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Transmission Line:</a:t>
            </a:r>
            <a:endParaRPr lang="en-IN" sz="2800" b="1" dirty="0">
              <a:solidFill>
                <a:srgbClr val="000000"/>
              </a:solidFill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5A35C76-5C51-A772-8F1A-F0A7DB3F5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085862"/>
              </p:ext>
            </p:extLst>
          </p:nvPr>
        </p:nvGraphicFramePr>
        <p:xfrm>
          <a:off x="9223667" y="2686956"/>
          <a:ext cx="277308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540">
                  <a:extLst>
                    <a:ext uri="{9D8B030D-6E8A-4147-A177-3AD203B41FA5}">
                      <a16:colId xmlns:a16="http://schemas.microsoft.com/office/drawing/2014/main" val="1759503196"/>
                    </a:ext>
                  </a:extLst>
                </a:gridCol>
                <a:gridCol w="1386540">
                  <a:extLst>
                    <a:ext uri="{9D8B030D-6E8A-4147-A177-3AD203B41FA5}">
                      <a16:colId xmlns:a16="http://schemas.microsoft.com/office/drawing/2014/main" val="1381037503"/>
                    </a:ext>
                  </a:extLst>
                </a:gridCol>
              </a:tblGrid>
              <a:tr h="29238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Error % (</a:t>
                      </a:r>
                      <a:r>
                        <a:rPr lang="en-IN" sz="1600" dirty="0" err="1"/>
                        <a:t>wrt</a:t>
                      </a:r>
                      <a:r>
                        <a:rPr lang="en-IN" sz="1600" dirty="0"/>
                        <a:t> Measured)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462324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Patch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-19.6%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47179832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11.3%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21135992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Patch &amp; Slot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-4.5%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957943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31B3315-CFF2-EBB6-9BA8-F6E449CA8553}"/>
              </a:ext>
            </a:extLst>
          </p:cNvPr>
          <p:cNvSpPr txBox="1"/>
          <p:nvPr/>
        </p:nvSpPr>
        <p:spPr>
          <a:xfrm>
            <a:off x="6059944" y="3473871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54.27Ω</a:t>
            </a:r>
            <a:endParaRPr lang="en-IN" sz="12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F29FD7-7EBC-6D57-CAD4-5147E3EE3945}"/>
              </a:ext>
            </a:extLst>
          </p:cNvPr>
          <p:cNvSpPr txBox="1"/>
          <p:nvPr/>
        </p:nvSpPr>
        <p:spPr>
          <a:xfrm>
            <a:off x="6172776" y="2994019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64.45Ω</a:t>
            </a:r>
            <a:endParaRPr lang="en-IN" sz="1200" b="1" dirty="0">
              <a:solidFill>
                <a:srgbClr val="FF00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5D5B30-0BD3-0B10-E4A1-87231F2CF80F}"/>
              </a:ext>
            </a:extLst>
          </p:cNvPr>
          <p:cNvSpPr txBox="1"/>
          <p:nvPr/>
        </p:nvSpPr>
        <p:spPr>
          <a:xfrm>
            <a:off x="6172776" y="3168296"/>
            <a:ext cx="3057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FF"/>
                </a:solidFill>
              </a:rPr>
              <a:t>Measured [Patch &amp;   Slot]</a:t>
            </a:r>
            <a:endParaRPr lang="en-IN" sz="1200" b="1" dirty="0">
              <a:solidFill>
                <a:srgbClr val="FF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5B80B0-9113-7954-CF2D-B0FA1A6D2BEC}"/>
              </a:ext>
            </a:extLst>
          </p:cNvPr>
          <p:cNvSpPr txBox="1"/>
          <p:nvPr/>
        </p:nvSpPr>
        <p:spPr>
          <a:xfrm>
            <a:off x="6059944" y="2500450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75.13Ω</a:t>
            </a:r>
            <a:endParaRPr lang="en-IN" sz="1200" b="1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52959E-60E9-7920-D3D8-958E4E05617C}"/>
              </a:ext>
            </a:extLst>
          </p:cNvPr>
          <p:cNvSpPr txBox="1"/>
          <p:nvPr/>
        </p:nvSpPr>
        <p:spPr>
          <a:xfrm>
            <a:off x="6059944" y="2641326"/>
            <a:ext cx="2581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Measured [Slot]</a:t>
            </a:r>
            <a:endParaRPr lang="en-IN" sz="1200" b="1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DA0432-E938-8831-78A4-BDE4EDCEC3E3}"/>
              </a:ext>
            </a:extLst>
          </p:cNvPr>
          <p:cNvSpPr txBox="1"/>
          <p:nvPr/>
        </p:nvSpPr>
        <p:spPr>
          <a:xfrm>
            <a:off x="6073630" y="1905296"/>
            <a:ext cx="246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9B1B"/>
                </a:solidFill>
              </a:rPr>
              <a:t>Simulated [Patch &amp; Slot]</a:t>
            </a:r>
          </a:p>
          <a:p>
            <a:r>
              <a:rPr lang="en-US" sz="1200" b="1" dirty="0">
                <a:solidFill>
                  <a:srgbClr val="159B1B"/>
                </a:solidFill>
              </a:rPr>
              <a:t>75.13 </a:t>
            </a:r>
            <a:r>
              <a:rPr lang="el-GR" sz="1200" b="1" dirty="0">
                <a:solidFill>
                  <a:srgbClr val="159B1B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br>
              <a:rPr lang="en-US" sz="1200" b="1" dirty="0">
                <a:solidFill>
                  <a:srgbClr val="159B1B"/>
                </a:solidFill>
              </a:rPr>
            </a:br>
            <a:endParaRPr lang="en-US" sz="1200" b="1" dirty="0">
              <a:solidFill>
                <a:srgbClr val="159B1B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8DE519-09AF-1573-6930-1A52578A5D61}"/>
              </a:ext>
            </a:extLst>
          </p:cNvPr>
          <p:cNvSpPr txBox="1"/>
          <p:nvPr/>
        </p:nvSpPr>
        <p:spPr>
          <a:xfrm>
            <a:off x="4823577" y="1037689"/>
            <a:ext cx="6146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TDR Plot for 75</a:t>
            </a:r>
            <a:r>
              <a:rPr lang="el-GR" sz="2000" b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T-Line</a:t>
            </a:r>
            <a:endParaRPr lang="en-I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B1B7E6-F931-1485-1751-F7EF01B85D6D}"/>
              </a:ext>
            </a:extLst>
          </p:cNvPr>
          <p:cNvSpPr txBox="1"/>
          <p:nvPr/>
        </p:nvSpPr>
        <p:spPr>
          <a:xfrm>
            <a:off x="6059944" y="3650630"/>
            <a:ext cx="2581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Measured [Patch]</a:t>
            </a:r>
            <a:endParaRPr lang="en-IN" sz="1200" b="1" dirty="0">
              <a:solidFill>
                <a:srgbClr val="FF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55BA99-74CC-332C-8130-34D3EDF382DB}"/>
              </a:ext>
            </a:extLst>
          </p:cNvPr>
          <p:cNvCxnSpPr>
            <a:cxnSpLocks/>
          </p:cNvCxnSpPr>
          <p:nvPr/>
        </p:nvCxnSpPr>
        <p:spPr>
          <a:xfrm>
            <a:off x="5601527" y="3604888"/>
            <a:ext cx="494473" cy="0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DA4787-D194-A83F-6273-C61FD3713DC1}"/>
              </a:ext>
            </a:extLst>
          </p:cNvPr>
          <p:cNvCxnSpPr>
            <a:cxnSpLocks/>
          </p:cNvCxnSpPr>
          <p:nvPr/>
        </p:nvCxnSpPr>
        <p:spPr>
          <a:xfrm>
            <a:off x="5578154" y="3133443"/>
            <a:ext cx="646099" cy="0"/>
          </a:xfrm>
          <a:prstGeom prst="straightConnector1">
            <a:avLst/>
          </a:prstGeom>
          <a:ln w="19050" cap="flat" cmpd="sng" algn="ctr">
            <a:solidFill>
              <a:srgbClr val="FF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F5D8EB-31C9-47D3-A129-3B3594051868}"/>
              </a:ext>
            </a:extLst>
          </p:cNvPr>
          <p:cNvCxnSpPr>
            <a:cxnSpLocks/>
          </p:cNvCxnSpPr>
          <p:nvPr/>
        </p:nvCxnSpPr>
        <p:spPr>
          <a:xfrm flipV="1">
            <a:off x="5646247" y="2558385"/>
            <a:ext cx="449753" cy="1236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EFFDEE-7807-6BD7-35D6-DCCD27624AAE}"/>
              </a:ext>
            </a:extLst>
          </p:cNvPr>
          <p:cNvCxnSpPr>
            <a:cxnSpLocks/>
          </p:cNvCxnSpPr>
          <p:nvPr/>
        </p:nvCxnSpPr>
        <p:spPr>
          <a:xfrm flipV="1">
            <a:off x="5646247" y="2217420"/>
            <a:ext cx="449753" cy="334207"/>
          </a:xfrm>
          <a:prstGeom prst="straightConnector1">
            <a:avLst/>
          </a:prstGeom>
          <a:ln w="19050" cap="flat" cmpd="sng" algn="ctr">
            <a:solidFill>
              <a:srgbClr val="159B1B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7D197BA-3E2A-6683-88F7-D162A963AEE1}"/>
              </a:ext>
            </a:extLst>
          </p:cNvPr>
          <p:cNvSpPr txBox="1"/>
          <p:nvPr/>
        </p:nvSpPr>
        <p:spPr>
          <a:xfrm>
            <a:off x="4202049" y="2098159"/>
            <a:ext cx="1237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9B1B"/>
                </a:solidFill>
              </a:rPr>
              <a:t>Zo = 75.6</a:t>
            </a:r>
            <a:r>
              <a:rPr lang="en-US" sz="1200" b="1" dirty="0">
                <a:solidFill>
                  <a:srgbClr val="159B1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endParaRPr lang="en-IN" sz="1200" b="1" dirty="0">
              <a:solidFill>
                <a:srgbClr val="159B1B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D8DEC8-C39F-C7E3-D981-0F036C0500BF}"/>
              </a:ext>
            </a:extLst>
          </p:cNvPr>
          <p:cNvSpPr txBox="1"/>
          <p:nvPr/>
        </p:nvSpPr>
        <p:spPr>
          <a:xfrm>
            <a:off x="3698384" y="3076818"/>
            <a:ext cx="2009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FF"/>
                </a:solidFill>
              </a:rPr>
              <a:t>             Zo = 67.5</a:t>
            </a:r>
            <a:r>
              <a:rPr lang="en-US" sz="1200" b="1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endParaRPr lang="en-IN" sz="1200" b="1" dirty="0">
              <a:solidFill>
                <a:srgbClr val="FF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892FF-3ED8-B8E8-65DC-34DB9C36CAFB}"/>
              </a:ext>
            </a:extLst>
          </p:cNvPr>
          <p:cNvSpPr txBox="1"/>
          <p:nvPr/>
        </p:nvSpPr>
        <p:spPr>
          <a:xfrm>
            <a:off x="1941211" y="1507985"/>
            <a:ext cx="902868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Maximum Discontinuity in case of compensated (Slot &amp; Patch) is reduced to as low as ~4.5%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128A3D-8A56-DC9F-FB12-CDA1E8BB3BF8}"/>
              </a:ext>
            </a:extLst>
          </p:cNvPr>
          <p:cNvSpPr txBox="1"/>
          <p:nvPr/>
        </p:nvSpPr>
        <p:spPr>
          <a:xfrm>
            <a:off x="9118839" y="2329365"/>
            <a:ext cx="6146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Measured Results </a:t>
            </a:r>
            <a:r>
              <a:rPr lang="en-US" sz="1800" b="1" dirty="0"/>
              <a:t>(Zo = 46.8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Ω)</a:t>
            </a:r>
            <a:r>
              <a:rPr lang="en-US" sz="1800" b="1" dirty="0"/>
              <a:t>:</a:t>
            </a:r>
            <a:endParaRPr lang="en-IN" sz="18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DA77AB-B978-DAFD-9AAE-5DE03F636CE2}"/>
              </a:ext>
            </a:extLst>
          </p:cNvPr>
          <p:cNvSpPr txBox="1"/>
          <p:nvPr/>
        </p:nvSpPr>
        <p:spPr>
          <a:xfrm>
            <a:off x="9118839" y="4284199"/>
            <a:ext cx="3191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Simulated Results (Zo = 49.9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Ω)</a:t>
            </a:r>
            <a:r>
              <a:rPr lang="en-US" b="1" dirty="0"/>
              <a:t>:</a:t>
            </a:r>
          </a:p>
          <a:p>
            <a:endParaRPr lang="en-US" b="1" dirty="0">
              <a:highlight>
                <a:srgbClr val="FFFF00"/>
              </a:highlight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D57AB0-F8B9-49E9-A8D2-E66B355EF4F2}"/>
              </a:ext>
            </a:extLst>
          </p:cNvPr>
          <p:cNvSpPr txBox="1"/>
          <p:nvPr/>
        </p:nvSpPr>
        <p:spPr>
          <a:xfrm>
            <a:off x="9118840" y="4578330"/>
            <a:ext cx="6146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Error = 12%</a:t>
            </a:r>
            <a:br>
              <a:rPr lang="en-IN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494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E2205-21D7-033E-6FB0-130CD105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19094E-88C9-623E-7DE0-2FF0A7E3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72" y="99176"/>
            <a:ext cx="7386128" cy="6704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800" dirty="0">
                <a:solidFill>
                  <a:srgbClr val="000000"/>
                </a:solidFill>
                <a:latin typeface="+mn-lt"/>
              </a:rPr>
              <a:t>Reverse Engineering the Design (25</a:t>
            </a:r>
            <a:r>
              <a:rPr lang="el-GR" sz="28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IN" sz="2800" dirty="0">
                <a:solidFill>
                  <a:srgbClr val="000000"/>
                </a:solidFill>
                <a:latin typeface="+mn-lt"/>
              </a:rPr>
              <a:t>)</a:t>
            </a:r>
            <a:endParaRPr lang="en-IN" sz="2800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540FAC-65EE-A8E7-53FF-03122BE3D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78" y="3553426"/>
            <a:ext cx="5699937" cy="22996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96D957-8F13-D5A8-89BC-98F2077CF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82" y="979334"/>
            <a:ext cx="5845973" cy="23383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4C724F-89A0-F098-BC6C-927849851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355" y="1004962"/>
            <a:ext cx="6114906" cy="24887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5CAC4D7-C73F-DF41-220A-300D28F8BB08}"/>
              </a:ext>
            </a:extLst>
          </p:cNvPr>
          <p:cNvSpPr txBox="1"/>
          <p:nvPr/>
        </p:nvSpPr>
        <p:spPr>
          <a:xfrm>
            <a:off x="4463427" y="1222614"/>
            <a:ext cx="988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002060"/>
                </a:solidFill>
              </a:rPr>
              <a:t>-  Simulated</a:t>
            </a:r>
          </a:p>
          <a:p>
            <a:r>
              <a:rPr lang="en-IN" sz="1200" b="1" dirty="0">
                <a:solidFill>
                  <a:srgbClr val="FF0000"/>
                </a:solidFill>
              </a:rPr>
              <a:t>-  Measured 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22001C4-5961-EE21-214D-080BE0C41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78793"/>
              </p:ext>
            </p:extLst>
          </p:nvPr>
        </p:nvGraphicFramePr>
        <p:xfrm>
          <a:off x="6883382" y="4281244"/>
          <a:ext cx="4291047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349">
                  <a:extLst>
                    <a:ext uri="{9D8B030D-6E8A-4147-A177-3AD203B41FA5}">
                      <a16:colId xmlns:a16="http://schemas.microsoft.com/office/drawing/2014/main" val="1759503196"/>
                    </a:ext>
                  </a:extLst>
                </a:gridCol>
                <a:gridCol w="1430349">
                  <a:extLst>
                    <a:ext uri="{9D8B030D-6E8A-4147-A177-3AD203B41FA5}">
                      <a16:colId xmlns:a16="http://schemas.microsoft.com/office/drawing/2014/main" val="1381037503"/>
                    </a:ext>
                  </a:extLst>
                </a:gridCol>
                <a:gridCol w="1430349">
                  <a:extLst>
                    <a:ext uri="{9D8B030D-6E8A-4147-A177-3AD203B41FA5}">
                      <a16:colId xmlns:a16="http://schemas.microsoft.com/office/drawing/2014/main" val="1170253230"/>
                    </a:ext>
                  </a:extLst>
                </a:gridCol>
              </a:tblGrid>
              <a:tr h="29238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C (pF)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L (</a:t>
                      </a:r>
                      <a:r>
                        <a:rPr lang="en-IN" sz="1600" dirty="0" err="1"/>
                        <a:t>nH</a:t>
                      </a:r>
                      <a:r>
                        <a:rPr lang="en-IN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462324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Patch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1.05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-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47179832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-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0.7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21135992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Patch &amp; Slot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0.27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0.1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95794327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0BFFD5D-AFB5-D226-E076-8FAFAAB8FACD}"/>
              </a:ext>
            </a:extLst>
          </p:cNvPr>
          <p:cNvSpPr txBox="1"/>
          <p:nvPr/>
        </p:nvSpPr>
        <p:spPr>
          <a:xfrm>
            <a:off x="6787894" y="3580447"/>
            <a:ext cx="4460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Estimated values of Capacitance and Inductan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ce present in the slot and patch</a:t>
            </a:r>
            <a:endParaRPr lang="en-IN" sz="18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A46772-3FCE-E166-B5D3-25B80D2F2217}"/>
              </a:ext>
            </a:extLst>
          </p:cNvPr>
          <p:cNvSpPr txBox="1"/>
          <p:nvPr/>
        </p:nvSpPr>
        <p:spPr>
          <a:xfrm>
            <a:off x="1707498" y="861659"/>
            <a:ext cx="300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Inductive Discontinuity [Slot]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0B9CD2-A25E-9AC8-2798-2265C0AD99C9}"/>
              </a:ext>
            </a:extLst>
          </p:cNvPr>
          <p:cNvSpPr txBox="1"/>
          <p:nvPr/>
        </p:nvSpPr>
        <p:spPr>
          <a:xfrm>
            <a:off x="7753925" y="820296"/>
            <a:ext cx="349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Capacitive Discontinuity [Patch]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2EF1F6-6FE9-44B6-0868-10DD80E1CD05}"/>
              </a:ext>
            </a:extLst>
          </p:cNvPr>
          <p:cNvSpPr txBox="1"/>
          <p:nvPr/>
        </p:nvSpPr>
        <p:spPr>
          <a:xfrm>
            <a:off x="924414" y="3334680"/>
            <a:ext cx="527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Inductive &amp; Capacitive Discontinuity [Patch &amp; Slot]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879908-700A-1C8E-D391-6077108D595B}"/>
              </a:ext>
            </a:extLst>
          </p:cNvPr>
          <p:cNvSpPr txBox="1"/>
          <p:nvPr/>
        </p:nvSpPr>
        <p:spPr>
          <a:xfrm>
            <a:off x="10680195" y="1222614"/>
            <a:ext cx="988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002060"/>
                </a:solidFill>
              </a:rPr>
              <a:t>-  Simulated</a:t>
            </a:r>
          </a:p>
          <a:p>
            <a:r>
              <a:rPr lang="en-IN" sz="1200" b="1" dirty="0">
                <a:solidFill>
                  <a:srgbClr val="FF0000"/>
                </a:solidFill>
              </a:rPr>
              <a:t>-  Measured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8C405-E45F-AA07-7685-D53B97B60628}"/>
              </a:ext>
            </a:extLst>
          </p:cNvPr>
          <p:cNvSpPr txBox="1"/>
          <p:nvPr/>
        </p:nvSpPr>
        <p:spPr>
          <a:xfrm>
            <a:off x="4463427" y="3717863"/>
            <a:ext cx="988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002060"/>
                </a:solidFill>
              </a:rPr>
              <a:t>-  Simulated</a:t>
            </a:r>
          </a:p>
          <a:p>
            <a:r>
              <a:rPr lang="en-IN" sz="1200" b="1" dirty="0">
                <a:solidFill>
                  <a:srgbClr val="FF0000"/>
                </a:solidFill>
              </a:rPr>
              <a:t>-  Measured </a:t>
            </a:r>
          </a:p>
        </p:txBody>
      </p:sp>
    </p:spTree>
    <p:extLst>
      <p:ext uri="{BB962C8B-B14F-4D97-AF65-F5344CB8AC3E}">
        <p14:creationId xmlns:p14="http://schemas.microsoft.com/office/powerpoint/2010/main" val="321407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DACE7-1C88-4B28-FC18-B7BE4EF2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13</a:t>
            </a:fld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43CDACE7-1C88-4B28-FC18-B7BE4EF28AF3}"/>
              </a:ext>
            </a:extLst>
          </p:cNvPr>
          <p:cNvSpPr>
            <a:spLocks noGrp="1"/>
          </p:cNvSpPr>
          <p:nvPr/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8CE896-619B-44F9-BE7F-139D1400166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68DD97-C9D2-4837-2F99-31406AAC7596}"/>
              </a:ext>
            </a:extLst>
          </p:cNvPr>
          <p:cNvSpPr>
            <a:spLocks noGrp="1"/>
          </p:cNvSpPr>
          <p:nvPr/>
        </p:nvSpPr>
        <p:spPr>
          <a:xfrm>
            <a:off x="284671" y="99176"/>
            <a:ext cx="11808603" cy="670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+mn-lt"/>
              </a:rPr>
              <a:t>Key Takeaways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IN" sz="28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BDC129F9-94D3-8A85-9B5A-DDB926F0BFAD}"/>
              </a:ext>
            </a:extLst>
          </p:cNvPr>
          <p:cNvSpPr>
            <a:spLocks noGrp="1"/>
          </p:cNvSpPr>
          <p:nvPr/>
        </p:nvSpPr>
        <p:spPr>
          <a:xfrm>
            <a:off x="284671" y="1059895"/>
            <a:ext cx="11808602" cy="3362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Slot</a:t>
            </a:r>
            <a:r>
              <a:rPr lang="en-US" sz="2000" dirty="0"/>
              <a:t> -&gt; </a:t>
            </a:r>
            <a:r>
              <a:rPr lang="en-US" sz="2000" b="1" dirty="0"/>
              <a:t>Increase</a:t>
            </a:r>
            <a:r>
              <a:rPr lang="en-US" sz="2000" dirty="0"/>
              <a:t> in </a:t>
            </a:r>
            <a:r>
              <a:rPr lang="en-US" sz="2000" b="1" dirty="0"/>
              <a:t>inductance</a:t>
            </a:r>
            <a:r>
              <a:rPr lang="en-US" sz="2000" dirty="0"/>
              <a:t>, </a:t>
            </a:r>
            <a:r>
              <a:rPr lang="en-US" sz="2000" b="1" dirty="0"/>
              <a:t>elevates</a:t>
            </a:r>
            <a:r>
              <a:rPr lang="en-US" sz="2000" dirty="0"/>
              <a:t> the </a:t>
            </a:r>
            <a:r>
              <a:rPr lang="en-US" sz="2000" b="1" dirty="0"/>
              <a:t>impedance</a:t>
            </a:r>
            <a:r>
              <a:rPr lang="en-US" sz="2000" dirty="0"/>
              <a:t> value </a:t>
            </a:r>
            <a:r>
              <a:rPr lang="en-US" sz="2000" b="1" dirty="0"/>
              <a:t>-&gt;</a:t>
            </a:r>
            <a:r>
              <a:rPr lang="en-US" sz="2000" dirty="0"/>
              <a:t> </a:t>
            </a:r>
            <a:r>
              <a:rPr lang="en-US" sz="2000" b="1" dirty="0"/>
              <a:t>peak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r>
              <a:rPr lang="en-US" sz="2000" b="1" dirty="0"/>
              <a:t>Patch</a:t>
            </a:r>
            <a:r>
              <a:rPr lang="en-US" sz="2000" dirty="0"/>
              <a:t> -&gt; </a:t>
            </a:r>
            <a:r>
              <a:rPr lang="en-US" sz="2000" b="1" dirty="0"/>
              <a:t>Enlarges</a:t>
            </a:r>
            <a:r>
              <a:rPr lang="en-US" sz="2000" dirty="0"/>
              <a:t> the </a:t>
            </a:r>
            <a:r>
              <a:rPr lang="en-US" sz="2000" b="1" dirty="0"/>
              <a:t>trace area</a:t>
            </a:r>
            <a:r>
              <a:rPr lang="en-US" sz="2000" dirty="0"/>
              <a:t>, </a:t>
            </a:r>
            <a:r>
              <a:rPr lang="en-US" sz="2000" b="1" dirty="0"/>
              <a:t>increase </a:t>
            </a:r>
            <a:r>
              <a:rPr lang="en-US" sz="2000" dirty="0"/>
              <a:t>in</a:t>
            </a:r>
            <a:r>
              <a:rPr lang="en-US" sz="2000" b="1" dirty="0"/>
              <a:t> capacitance -&gt; dip</a:t>
            </a:r>
            <a:r>
              <a:rPr lang="en-US" sz="2000" dirty="0"/>
              <a:t>. 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Control the geometries of the slot and the patch -&gt; control the characteristics impedance of the transmission line.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B2C81A47-A1EE-DD65-D68D-C0CB4F216662}"/>
              </a:ext>
            </a:extLst>
          </p:cNvPr>
          <p:cNvSpPr txBox="1"/>
          <p:nvPr/>
        </p:nvSpPr>
        <p:spPr>
          <a:xfrm>
            <a:off x="863184" y="4273045"/>
            <a:ext cx="10629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Best Design Practice:</a:t>
            </a:r>
          </a:p>
          <a:p>
            <a:pPr algn="ctr"/>
            <a:r>
              <a:rPr lang="en-US" sz="2000" dirty="0"/>
              <a:t>If allowed, Always use uniform, wide and continuous return path because: </a:t>
            </a:r>
            <a:endParaRPr lang="en-IN" sz="2000" dirty="0"/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6510F0D2-366A-27F1-77C4-CCD038FE9DC2}"/>
              </a:ext>
            </a:extLst>
          </p:cNvPr>
          <p:cNvSpPr txBox="1"/>
          <p:nvPr/>
        </p:nvSpPr>
        <p:spPr>
          <a:xfrm>
            <a:off x="2811904" y="4925167"/>
            <a:ext cx="7074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“</a:t>
            </a:r>
            <a:r>
              <a:rPr lang="en-US" sz="2000" b="1" dirty="0">
                <a:solidFill>
                  <a:srgbClr val="0070C0"/>
                </a:solidFill>
              </a:rPr>
              <a:t>Return current is as important as signal current</a:t>
            </a:r>
            <a:r>
              <a:rPr lang="en-US" sz="2000" b="1" dirty="0"/>
              <a:t>.”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20113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 title="Question mark speech bubbles">
            <a:hlinkClick r:id="" action="ppaction://media"/>
            <a:extLst>
              <a:ext uri="{FF2B5EF4-FFF2-40B4-BE49-F238E27FC236}">
                <a16:creationId xmlns:a16="http://schemas.microsoft.com/office/drawing/2014/main" id="{20C8F1BC-27F0-FDA5-FA5D-3B75C4A759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812800"/>
            <a:ext cx="12191999" cy="5297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25E9CD-EC49-6531-DAF4-6FC5272FE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768"/>
            <a:ext cx="10515600" cy="670402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DE9DE-E3DF-92E0-1D05-9B0F4F0FB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316" y="5557763"/>
            <a:ext cx="10515600" cy="552092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/>
              <a:t>Questions Please?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B164E-2C7C-6E97-B394-E4D8A1E6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7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4B4438-C6FC-7C20-21EB-3B8351273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746" y="2376336"/>
            <a:ext cx="4142509" cy="23417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98961-9A0D-6463-22C1-FF860465F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0C33D2-5764-A43C-ACDA-90A431EEF6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2269693"/>
              </p:ext>
            </p:extLst>
          </p:nvPr>
        </p:nvGraphicFramePr>
        <p:xfrm>
          <a:off x="716279" y="1763184"/>
          <a:ext cx="5379721" cy="3331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DB37E6B-4977-F539-D5B1-BE5ED782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669925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15226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65050-4EE4-CFC5-83E9-0C83FA8FE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698" y="4449771"/>
            <a:ext cx="11440604" cy="1235009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Analyze -&gt; Time Domain Reflectometry (TDR)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278E3-3B98-79F6-98C9-94E693FC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D5C07B-706C-4FA6-6F9C-EBAF3716A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71" y="99176"/>
            <a:ext cx="11808603" cy="6704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800" b="1" dirty="0">
                <a:solidFill>
                  <a:srgbClr val="000000"/>
                </a:solidFill>
                <a:latin typeface="+mn-lt"/>
              </a:rPr>
              <a:t>Key Definitions: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33E4E-D11B-C1FB-6683-5C5F1E7115D8}"/>
              </a:ext>
            </a:extLst>
          </p:cNvPr>
          <p:cNvSpPr txBox="1"/>
          <p:nvPr/>
        </p:nvSpPr>
        <p:spPr>
          <a:xfrm>
            <a:off x="362526" y="995064"/>
            <a:ext cx="675780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/>
              <a:t>Return Path Discontinuity (RPD):</a:t>
            </a:r>
            <a:br>
              <a:rPr lang="en-US" sz="2000" b="1" dirty="0"/>
            </a:b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Path of the returning conduction current of an interconnect is “discontinuous”. 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Causes the return-current to continue as displacement current, to close the loop.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F70AA-F60C-67B6-021A-D4CDC3270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989"/>
          <a:stretch/>
        </p:blipFill>
        <p:spPr>
          <a:xfrm>
            <a:off x="7597534" y="3762598"/>
            <a:ext cx="4435564" cy="1808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0DA8D7-261E-0843-D92B-4D4609CBEF4B}"/>
              </a:ext>
            </a:extLst>
          </p:cNvPr>
          <p:cNvSpPr txBox="1"/>
          <p:nvPr/>
        </p:nvSpPr>
        <p:spPr>
          <a:xfrm>
            <a:off x="8561986" y="866708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TDR Internal Schematic.</a:t>
            </a:r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407923-24E7-C8BF-1929-AFEDBA2A6EDD}"/>
              </a:ext>
            </a:extLst>
          </p:cNvPr>
          <p:cNvSpPr/>
          <p:nvPr/>
        </p:nvSpPr>
        <p:spPr>
          <a:xfrm>
            <a:off x="7426629" y="825869"/>
            <a:ext cx="4606469" cy="23520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A88B8-AA67-74E0-C853-5C81E2959809}"/>
              </a:ext>
            </a:extLst>
          </p:cNvPr>
          <p:cNvSpPr txBox="1"/>
          <p:nvPr/>
        </p:nvSpPr>
        <p:spPr>
          <a:xfrm>
            <a:off x="362526" y="3603367"/>
            <a:ext cx="5231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Capacitance and inductance Discontinuity.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BA8616B-E658-FECD-0367-3DF656431A27}"/>
              </a:ext>
            </a:extLst>
          </p:cNvPr>
          <p:cNvSpPr/>
          <p:nvPr/>
        </p:nvSpPr>
        <p:spPr>
          <a:xfrm>
            <a:off x="7426629" y="3529367"/>
            <a:ext cx="4606469" cy="23520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ACD3B7-7CC1-21F4-8C81-B8120218CD48}"/>
              </a:ext>
            </a:extLst>
          </p:cNvPr>
          <p:cNvSpPr txBox="1"/>
          <p:nvPr/>
        </p:nvSpPr>
        <p:spPr>
          <a:xfrm>
            <a:off x="8403835" y="3577932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Discontinuity in Return Path</a:t>
            </a:r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EE07CB1-CFF5-B031-5D22-3F2378DE2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525" y="1424094"/>
            <a:ext cx="2352675" cy="138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69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532C-F0DE-9159-7D8B-0F4976CDC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71" y="99176"/>
            <a:ext cx="11808603" cy="6704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800" dirty="0">
                <a:latin typeface="+mn-lt"/>
                <a:ea typeface="+mn-ea"/>
                <a:cs typeface="+mn-cs"/>
              </a:rPr>
              <a:t>Design Flow and Project Goals: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ADE55-A9F3-2FC7-03DD-555512D84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929" y="2892765"/>
            <a:ext cx="1864455" cy="2706433"/>
          </a:xfr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r>
              <a:rPr lang="en-IN" sz="1700" b="1" dirty="0">
                <a:solidFill>
                  <a:srgbClr val="000000"/>
                </a:solidFill>
              </a:rPr>
              <a:t>Simulate Transmission Lines</a:t>
            </a:r>
            <a:br>
              <a:rPr lang="en-IN" sz="1700" b="1" dirty="0">
                <a:solidFill>
                  <a:srgbClr val="000000"/>
                </a:solidFill>
              </a:rPr>
            </a:br>
            <a:r>
              <a:rPr lang="en-IN" sz="1700" b="1" dirty="0"/>
              <a:t>25/50/75 </a:t>
            </a:r>
            <a:r>
              <a:rPr lang="el-GR" sz="1700" b="1" dirty="0"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br>
              <a:rPr lang="en-IN" sz="1700" b="1" dirty="0"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IN" sz="1700" b="1" dirty="0"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IN" sz="1700" b="1" dirty="0"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1700" b="1" dirty="0">
              <a:solidFill>
                <a:srgbClr val="000000"/>
              </a:solidFill>
            </a:endParaRPr>
          </a:p>
          <a:p>
            <a:r>
              <a:rPr lang="en-IN" sz="1700" b="1" dirty="0">
                <a:solidFill>
                  <a:srgbClr val="000000"/>
                </a:solidFill>
              </a:rPr>
              <a:t>Obtain Design Parameters</a:t>
            </a:r>
            <a:endParaRPr lang="en-IN" sz="1700" b="1" i="0" u="none" strike="noStrike" baseline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E3655-1D0D-AA81-54BC-6DF47AA05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AC26D49-8910-0D5F-ADDC-087BDACD15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6238739"/>
              </p:ext>
            </p:extLst>
          </p:nvPr>
        </p:nvGraphicFramePr>
        <p:xfrm>
          <a:off x="324929" y="767406"/>
          <a:ext cx="11582400" cy="1457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982307F-EAEB-6845-C0DE-5D6C0EFD6F08}"/>
              </a:ext>
            </a:extLst>
          </p:cNvPr>
          <p:cNvSpPr txBox="1"/>
          <p:nvPr/>
        </p:nvSpPr>
        <p:spPr>
          <a:xfrm>
            <a:off x="8171961" y="2892765"/>
            <a:ext cx="3780771" cy="27084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b="1" dirty="0"/>
              <a:t>Compare the plots for Measured and Simulated Data.</a:t>
            </a:r>
            <a:br>
              <a:rPr lang="en-IN" sz="1700" b="1" dirty="0"/>
            </a:br>
            <a:br>
              <a:rPr lang="en-IN" sz="1700" b="1" dirty="0"/>
            </a:br>
            <a:br>
              <a:rPr lang="en-IN" sz="1700" b="1" dirty="0"/>
            </a:br>
            <a:br>
              <a:rPr lang="en-IN" sz="1700" b="1" dirty="0"/>
            </a:br>
            <a:endParaRPr lang="en-IN" sz="1700" b="1" dirty="0"/>
          </a:p>
          <a:p>
            <a:endParaRPr lang="en-IN" sz="1700" b="1" dirty="0"/>
          </a:p>
          <a:p>
            <a:endParaRPr lang="en-IN" sz="17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b="1" dirty="0"/>
              <a:t>Verify the best design and measurement practices.</a:t>
            </a:r>
          </a:p>
        </p:txBody>
      </p:sp>
      <p:pic>
        <p:nvPicPr>
          <p:cNvPr id="1026" name="Picture 2" descr="Altium Designer - Wikipedia">
            <a:extLst>
              <a:ext uri="{FF2B5EF4-FFF2-40B4-BE49-F238E27FC236}">
                <a16:creationId xmlns:a16="http://schemas.microsoft.com/office/drawing/2014/main" id="{2541B026-5058-F832-8FBA-00A4A53CF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1076" y1="49367" x2="21203" y2="48734"/>
                        <a14:foregroundMark x1="28481" y1="48101" x2="30696" y2="41139"/>
                        <a14:foregroundMark x1="36392" y1="44937" x2="37658" y2="42722"/>
                        <a14:foregroundMark x1="44620" y1="47468" x2="45570" y2="43987"/>
                        <a14:foregroundMark x1="52848" y1="46203" x2="53481" y2="43671"/>
                        <a14:foregroundMark x1="46519" y1="58228" x2="46519" y2="58228"/>
                        <a14:foregroundMark x1="52532" y1="58861" x2="52532" y2="58861"/>
                        <a14:foregroundMark x1="57911" y1="60443" x2="57911" y2="60443"/>
                        <a14:foregroundMark x1="62342" y1="59810" x2="62342" y2="59810"/>
                        <a14:foregroundMark x1="66139" y1="58228" x2="66139" y2="58228"/>
                        <a14:foregroundMark x1="73734" y1="58228" x2="73734" y2="58228"/>
                        <a14:foregroundMark x1="80380" y1="57595" x2="80380" y2="57595"/>
                        <a14:foregroundMark x1="86709" y1="59494" x2="86709" y2="594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048" y="1732232"/>
            <a:ext cx="947108" cy="94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sys HFSS Features | G2">
            <a:extLst>
              <a:ext uri="{FF2B5EF4-FFF2-40B4-BE49-F238E27FC236}">
                <a16:creationId xmlns:a16="http://schemas.microsoft.com/office/drawing/2014/main" id="{DACE89E1-20FF-1BF1-2009-7DBC72F05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72527" y1="42308" x2="72527" y2="42308"/>
                        <a14:foregroundMark x1="45330" y1="65934" x2="45330" y2="65934"/>
                        <a14:foregroundMark x1="56868" y1="65934" x2="56868" y2="65934"/>
                        <a14:foregroundMark x1="39835" y1="46429" x2="39835" y2="46429"/>
                        <a14:foregroundMark x1="57143" y1="44780" x2="57143" y2="44780"/>
                        <a14:foregroundMark x1="65385" y1="45604" x2="65385" y2="45604"/>
                        <a14:foregroundMark x1="46978" y1="66484" x2="46978" y2="66484"/>
                        <a14:foregroundMark x1="53022" y1="66484" x2="53022" y2="66484"/>
                        <a14:backgroundMark x1="17857" y1="53571" x2="42308" y2="48626"/>
                        <a14:backgroundMark x1="42308" y1="48626" x2="43132" y2="48901"/>
                        <a14:backgroundMark x1="41758" y1="54670" x2="58242" y2="52747"/>
                        <a14:backgroundMark x1="53297" y1="62088" x2="43132" y2="612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76" y="1644588"/>
            <a:ext cx="1159893" cy="115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eysight Technologies, Inc. - Keysight Advances Software-Centric Solutions  Leadership Through the Acquisition of ESI Group">
            <a:extLst>
              <a:ext uri="{FF2B5EF4-FFF2-40B4-BE49-F238E27FC236}">
                <a16:creationId xmlns:a16="http://schemas.microsoft.com/office/drawing/2014/main" id="{BF92E043-ACF7-2C0E-F0B6-1AC6FDF6D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9531" r="90000">
                        <a14:foregroundMark x1="9531" y1="52778" x2="9531" y2="52778"/>
                        <a14:foregroundMark x1="31406" y1="50000" x2="31406" y2="50000"/>
                        <a14:foregroundMark x1="39531" y1="49167" x2="39531" y2="49167"/>
                        <a14:foregroundMark x1="50000" y1="48889" x2="50000" y2="48889"/>
                        <a14:foregroundMark x1="57500" y1="49167" x2="57500" y2="49167"/>
                        <a14:foregroundMark x1="63750" y1="49444" x2="63750" y2="49444"/>
                        <a14:foregroundMark x1="66250" y1="47778" x2="66250" y2="47778"/>
                        <a14:foregroundMark x1="76719" y1="49167" x2="76719" y2="49167"/>
                        <a14:foregroundMark x1="88281" y1="43056" x2="88281" y2="43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61" y="1789292"/>
            <a:ext cx="1480868" cy="83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3CC7DE-1AC3-975D-BA86-A919B5DE4EB6}"/>
              </a:ext>
            </a:extLst>
          </p:cNvPr>
          <p:cNvSpPr txBox="1">
            <a:spLocks/>
          </p:cNvSpPr>
          <p:nvPr/>
        </p:nvSpPr>
        <p:spPr>
          <a:xfrm>
            <a:off x="2242352" y="2892765"/>
            <a:ext cx="2013773" cy="270643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rgbClr val="000000"/>
                </a:solidFill>
              </a:rPr>
              <a:t>Design PCB using parameters from Simulation for Transmission Lines </a:t>
            </a:r>
            <a:r>
              <a:rPr lang="en-IN" sz="1800" b="1" dirty="0"/>
              <a:t>25/50/75 </a:t>
            </a:r>
            <a:r>
              <a:rPr lang="el-GR" sz="1800" b="1" dirty="0"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br>
              <a:rPr lang="en-IN" sz="1800" b="1" dirty="0"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IN" sz="1800" b="1" dirty="0"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IN" sz="1800" b="1" dirty="0"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1800" b="1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b="1" dirty="0">
                <a:ea typeface="Calibri" panose="020F0502020204030204" pitchFamily="34" charset="0"/>
                <a:cs typeface="Calibri" panose="020F0502020204030204" pitchFamily="34" charset="0"/>
              </a:rPr>
              <a:t>Obtain 1-Port Measurements </a:t>
            </a:r>
            <a:endParaRPr lang="en-IN" sz="1800" b="1" dirty="0">
              <a:solidFill>
                <a:srgbClr val="00000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9DFFAE-E89E-D595-76F3-F1C263B94973}"/>
              </a:ext>
            </a:extLst>
          </p:cNvPr>
          <p:cNvSpPr txBox="1">
            <a:spLocks/>
          </p:cNvSpPr>
          <p:nvPr/>
        </p:nvSpPr>
        <p:spPr>
          <a:xfrm>
            <a:off x="4309093" y="2894767"/>
            <a:ext cx="1878466" cy="27064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700" b="1" dirty="0">
                <a:solidFill>
                  <a:srgbClr val="000000"/>
                </a:solidFill>
              </a:rPr>
              <a:t>Import s1p files, plot and analyse the TDR for Measured Data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7DB8FC-A524-65D7-2CDC-D4CB7401B05E}"/>
              </a:ext>
            </a:extLst>
          </p:cNvPr>
          <p:cNvSpPr txBox="1">
            <a:spLocks/>
          </p:cNvSpPr>
          <p:nvPr/>
        </p:nvSpPr>
        <p:spPr>
          <a:xfrm>
            <a:off x="6240527" y="2892765"/>
            <a:ext cx="1878466" cy="270843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700" b="1" dirty="0">
                <a:solidFill>
                  <a:srgbClr val="000000"/>
                </a:solidFill>
              </a:rPr>
              <a:t>Reverse Engineer and plot the TDR for Simulated Data</a:t>
            </a:r>
          </a:p>
        </p:txBody>
      </p:sp>
    </p:spTree>
    <p:extLst>
      <p:ext uri="{BB962C8B-B14F-4D97-AF65-F5344CB8AC3E}">
        <p14:creationId xmlns:p14="http://schemas.microsoft.com/office/powerpoint/2010/main" val="403115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60398-E4D3-CB02-6CED-6DA77A26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53BE12C-DBFF-121E-56DC-80E33966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71" y="99176"/>
            <a:ext cx="11808603" cy="6704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0000"/>
                </a:solidFill>
              </a:rPr>
              <a:t>Simulation setup in HFSS</a:t>
            </a:r>
            <a:endParaRPr lang="en-IN" sz="2400" b="1" dirty="0">
              <a:solidFill>
                <a:srgbClr val="000000"/>
              </a:solidFill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634A08E6-F49E-A02B-5AF2-9CBC832476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501536"/>
              </p:ext>
            </p:extLst>
          </p:nvPr>
        </p:nvGraphicFramePr>
        <p:xfrm>
          <a:off x="5799841" y="4154178"/>
          <a:ext cx="5693075" cy="2149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429551" imgH="2295381" progId="Excel.Sheet.12">
                  <p:embed/>
                </p:oleObj>
              </mc:Choice>
              <mc:Fallback>
                <p:oleObj name="Worksheet" r:id="rId2" imgW="6429551" imgH="2295381" progId="Excel.Shee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634A08E6-F49E-A02B-5AF2-9CBC832476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99841" y="4154178"/>
                        <a:ext cx="5693075" cy="2149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4" descr="Ansys HFSS Features | G2">
            <a:extLst>
              <a:ext uri="{FF2B5EF4-FFF2-40B4-BE49-F238E27FC236}">
                <a16:creationId xmlns:a16="http://schemas.microsoft.com/office/drawing/2014/main" id="{A4A9D457-A04E-38E6-8C2B-0CAA8EAD3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2527" y1="42308" x2="72527" y2="42308"/>
                        <a14:foregroundMark x1="45330" y1="65934" x2="45330" y2="65934"/>
                        <a14:foregroundMark x1="56868" y1="65934" x2="56868" y2="65934"/>
                        <a14:foregroundMark x1="39835" y1="46429" x2="39835" y2="46429"/>
                        <a14:foregroundMark x1="57143" y1="44780" x2="57143" y2="44780"/>
                        <a14:foregroundMark x1="65385" y1="45604" x2="65385" y2="45604"/>
                        <a14:foregroundMark x1="46978" y1="66484" x2="46978" y2="66484"/>
                        <a14:foregroundMark x1="53022" y1="66484" x2="53022" y2="66484"/>
                        <a14:backgroundMark x1="17857" y1="53571" x2="42308" y2="48626"/>
                        <a14:backgroundMark x1="42308" y1="48626" x2="43132" y2="48901"/>
                        <a14:backgroundMark x1="41758" y1="54670" x2="58242" y2="52747"/>
                        <a14:backgroundMark x1="53297" y1="62088" x2="43132" y2="612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700" y="-146044"/>
            <a:ext cx="1159893" cy="115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B7A9D6A-508B-653D-1BAC-DC5A01544A84}"/>
              </a:ext>
            </a:extLst>
          </p:cNvPr>
          <p:cNvSpPr txBox="1"/>
          <p:nvPr/>
        </p:nvSpPr>
        <p:spPr>
          <a:xfrm>
            <a:off x="6567976" y="4198394"/>
            <a:ext cx="4416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 Design Properties for Slot and Patch</a:t>
            </a:r>
            <a:endParaRPr lang="en-IN" sz="2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1409BF-659C-6694-402B-143164F55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7976" y="1293481"/>
            <a:ext cx="4371632" cy="2383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CB10FC-1D63-392E-DD80-FDC2A1B3A7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109" t="2837" r="44144" b="5797"/>
          <a:stretch/>
        </p:blipFill>
        <p:spPr>
          <a:xfrm rot="5400000">
            <a:off x="2618616" y="2242476"/>
            <a:ext cx="1221440" cy="197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8CDD71-AACB-129A-569E-0593976B4A61}"/>
              </a:ext>
            </a:extLst>
          </p:cNvPr>
          <p:cNvSpPr txBox="1"/>
          <p:nvPr/>
        </p:nvSpPr>
        <p:spPr>
          <a:xfrm>
            <a:off x="87989" y="1228865"/>
            <a:ext cx="2028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ea typeface="Calibri" panose="020F0502020204030204" pitchFamily="34" charset="0"/>
                <a:cs typeface="Calibri" panose="020F0502020204030204" pitchFamily="34" charset="0"/>
              </a:rPr>
              <a:t>Microstrip </a:t>
            </a:r>
            <a:r>
              <a:rPr lang="en-US" sz="2000" b="1" dirty="0"/>
              <a:t>T-Line</a:t>
            </a:r>
            <a:br>
              <a:rPr lang="en-US" sz="2000" b="1" dirty="0"/>
            </a:b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50</a:t>
            </a:r>
            <a:r>
              <a:rPr lang="el-G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Ω</a:t>
            </a:r>
            <a:endParaRPr lang="en-IN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BBFF9C-D395-3AD2-1006-2125AB597CD9}"/>
              </a:ext>
            </a:extLst>
          </p:cNvPr>
          <p:cNvSpPr txBox="1"/>
          <p:nvPr/>
        </p:nvSpPr>
        <p:spPr>
          <a:xfrm>
            <a:off x="0" y="3028890"/>
            <a:ext cx="2340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Slot in return plane</a:t>
            </a:r>
            <a:endParaRPr lang="en-IN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09980A-D608-00B5-EA04-8B95B7589599}"/>
              </a:ext>
            </a:extLst>
          </p:cNvPr>
          <p:cNvSpPr txBox="1"/>
          <p:nvPr/>
        </p:nvSpPr>
        <p:spPr>
          <a:xfrm>
            <a:off x="-69621" y="5039526"/>
            <a:ext cx="2343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Patch in signal plane</a:t>
            </a:r>
            <a:endParaRPr lang="en-IN" sz="20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F09D6C-5C59-F78F-31A0-82EB120280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584" t="2372" r="43435" b="3931"/>
          <a:stretch/>
        </p:blipFill>
        <p:spPr>
          <a:xfrm rot="5400000">
            <a:off x="2646257" y="4225404"/>
            <a:ext cx="1227815" cy="2034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1F61CE-F421-4E8E-6C0D-A93D1CD6613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081" t="2721" r="45296" b="12934"/>
          <a:stretch/>
        </p:blipFill>
        <p:spPr>
          <a:xfrm rot="5400000">
            <a:off x="2667979" y="458400"/>
            <a:ext cx="1052871" cy="2042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767884D-E6C2-6149-1F12-505DFB959845}"/>
              </a:ext>
            </a:extLst>
          </p:cNvPr>
          <p:cNvSpPr txBox="1"/>
          <p:nvPr/>
        </p:nvSpPr>
        <p:spPr>
          <a:xfrm>
            <a:off x="6971795" y="855051"/>
            <a:ext cx="3967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Slot + Patch (Compensated to 50</a:t>
            </a:r>
            <a:r>
              <a:rPr lang="el-G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Ω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0198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4502FAD-F29D-C463-69A1-E86BECB64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05" t="32075" r="32029" b="28127"/>
          <a:stretch/>
        </p:blipFill>
        <p:spPr>
          <a:xfrm>
            <a:off x="871425" y="4475566"/>
            <a:ext cx="1544128" cy="843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583F3-0434-3276-E383-60F05638B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94" y="90758"/>
            <a:ext cx="10515600" cy="670402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+mn-lt"/>
              </a:rPr>
              <a:t>Board Setup: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FF8F8-5263-BE6D-0641-867F0683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D6FE5-53D9-B2BD-1A12-1DB6B282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170" y="2111839"/>
            <a:ext cx="8655238" cy="3708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749645-2E9F-04FB-959C-5A06FB4C37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49" t="13387" r="14309" b="4888"/>
          <a:stretch/>
        </p:blipFill>
        <p:spPr>
          <a:xfrm>
            <a:off x="805115" y="1174343"/>
            <a:ext cx="1558847" cy="1016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534BD9-7DAE-7273-3791-4C86993E39B3}"/>
              </a:ext>
            </a:extLst>
          </p:cNvPr>
          <p:cNvCxnSpPr>
            <a:cxnSpLocks/>
          </p:cNvCxnSpPr>
          <p:nvPr/>
        </p:nvCxnSpPr>
        <p:spPr>
          <a:xfrm flipH="1" flipV="1">
            <a:off x="1884362" y="4960317"/>
            <a:ext cx="3705555" cy="11952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345248-3364-411A-E4B2-C99FCB990CB5}"/>
              </a:ext>
            </a:extLst>
          </p:cNvPr>
          <p:cNvSpPr txBox="1"/>
          <p:nvPr/>
        </p:nvSpPr>
        <p:spPr>
          <a:xfrm>
            <a:off x="346015" y="2205343"/>
            <a:ext cx="35883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Capacitive + Inductive discontinuity</a:t>
            </a:r>
            <a:br>
              <a:rPr lang="en-US" sz="1400" b="1" dirty="0"/>
            </a:br>
            <a:r>
              <a:rPr lang="en-US" sz="1400" b="1" dirty="0"/>
              <a:t>                     Patch + Slot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FA0637-C7B4-D9EA-FB62-FD22CF5196DB}"/>
              </a:ext>
            </a:extLst>
          </p:cNvPr>
          <p:cNvSpPr txBox="1"/>
          <p:nvPr/>
        </p:nvSpPr>
        <p:spPr>
          <a:xfrm>
            <a:off x="712494" y="380207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Inductive discontinuity</a:t>
            </a:r>
            <a:br>
              <a:rPr lang="en-US" sz="1400" b="1" dirty="0"/>
            </a:br>
            <a:r>
              <a:rPr lang="en-US" sz="1400" b="1" dirty="0"/>
              <a:t>               Slot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6B91FD-B8FF-AEF2-CED7-5A95261F3B02}"/>
              </a:ext>
            </a:extLst>
          </p:cNvPr>
          <p:cNvSpPr txBox="1"/>
          <p:nvPr/>
        </p:nvSpPr>
        <p:spPr>
          <a:xfrm>
            <a:off x="805115" y="5427985"/>
            <a:ext cx="2493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Capacitive discontinuity    </a:t>
            </a:r>
            <a:br>
              <a:rPr lang="en-US" sz="1400" b="1" dirty="0"/>
            </a:br>
            <a:r>
              <a:rPr lang="en-US" sz="1400" b="1" dirty="0"/>
              <a:t>             Patch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8CB784-0BD3-BB21-5C51-FC5F010870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03" r="17606"/>
          <a:stretch/>
        </p:blipFill>
        <p:spPr>
          <a:xfrm>
            <a:off x="871425" y="2751279"/>
            <a:ext cx="1525622" cy="933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BE90B8-F95E-624C-E7E1-F68FCBFEB2DB}"/>
              </a:ext>
            </a:extLst>
          </p:cNvPr>
          <p:cNvCxnSpPr>
            <a:cxnSpLocks/>
          </p:cNvCxnSpPr>
          <p:nvPr/>
        </p:nvCxnSpPr>
        <p:spPr>
          <a:xfrm flipH="1" flipV="1">
            <a:off x="1884362" y="3218081"/>
            <a:ext cx="3705555" cy="138817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5E54621-01AF-93D6-78E1-7E2A39BD4AC7}"/>
              </a:ext>
            </a:extLst>
          </p:cNvPr>
          <p:cNvCxnSpPr>
            <a:cxnSpLocks/>
          </p:cNvCxnSpPr>
          <p:nvPr/>
        </p:nvCxnSpPr>
        <p:spPr>
          <a:xfrm flipH="1" flipV="1">
            <a:off x="1769799" y="1775449"/>
            <a:ext cx="3820118" cy="240121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18187747-9288-01BC-32E7-E5847FD4D2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081" t="2721" r="45296" b="12934"/>
          <a:stretch/>
        </p:blipFill>
        <p:spPr>
          <a:xfrm rot="5400000">
            <a:off x="7201831" y="-1405944"/>
            <a:ext cx="1017917" cy="579334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58E3FAF-3568-9124-0546-4A9A1CEFCB57}"/>
              </a:ext>
            </a:extLst>
          </p:cNvPr>
          <p:cNvSpPr txBox="1"/>
          <p:nvPr/>
        </p:nvSpPr>
        <p:spPr>
          <a:xfrm>
            <a:off x="6808494" y="832985"/>
            <a:ext cx="1958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Microstrip </a:t>
            </a:r>
            <a:r>
              <a:rPr lang="en-US" sz="1400" b="1" dirty="0"/>
              <a:t>T-Line</a:t>
            </a:r>
            <a:endParaRPr lang="en-IN" sz="14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F37085-72D7-87ED-0675-C39BA85BD885}"/>
              </a:ext>
            </a:extLst>
          </p:cNvPr>
          <p:cNvSpPr txBox="1"/>
          <p:nvPr/>
        </p:nvSpPr>
        <p:spPr>
          <a:xfrm>
            <a:off x="7007277" y="2066406"/>
            <a:ext cx="1958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Board Design</a:t>
            </a:r>
            <a:endParaRPr lang="en-IN" sz="14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2FD60F-87F7-9851-9687-01883D77D5EC}"/>
              </a:ext>
            </a:extLst>
          </p:cNvPr>
          <p:cNvSpPr txBox="1"/>
          <p:nvPr/>
        </p:nvSpPr>
        <p:spPr>
          <a:xfrm>
            <a:off x="805115" y="777977"/>
            <a:ext cx="195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Discontinuities</a:t>
            </a:r>
            <a:endParaRPr lang="en-IN" b="1" dirty="0"/>
          </a:p>
        </p:txBody>
      </p:sp>
      <p:pic>
        <p:nvPicPr>
          <p:cNvPr id="3" name="Picture 2" descr="Altium Designer - Wikipedia">
            <a:extLst>
              <a:ext uri="{FF2B5EF4-FFF2-40B4-BE49-F238E27FC236}">
                <a16:creationId xmlns:a16="http://schemas.microsoft.com/office/drawing/2014/main" id="{83BF026D-6B4B-01D9-A665-6FE09D1E0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1076" y1="49367" x2="21203" y2="48734"/>
                        <a14:foregroundMark x1="28481" y1="48101" x2="30696" y2="41139"/>
                        <a14:foregroundMark x1="36392" y1="44937" x2="37658" y2="42722"/>
                        <a14:foregroundMark x1="44620" y1="47468" x2="45570" y2="43987"/>
                        <a14:foregroundMark x1="52848" y1="46203" x2="53481" y2="43671"/>
                        <a14:foregroundMark x1="46519" y1="58228" x2="46519" y2="58228"/>
                        <a14:foregroundMark x1="52532" y1="58861" x2="52532" y2="58861"/>
                        <a14:foregroundMark x1="57911" y1="60443" x2="57911" y2="60443"/>
                        <a14:foregroundMark x1="62342" y1="59810" x2="62342" y2="59810"/>
                        <a14:foregroundMark x1="66139" y1="58228" x2="66139" y2="58228"/>
                        <a14:foregroundMark x1="73734" y1="58228" x2="73734" y2="58228"/>
                        <a14:foregroundMark x1="80380" y1="57595" x2="80380" y2="57595"/>
                        <a14:foregroundMark x1="86709" y1="59494" x2="86709" y2="594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325" y="-47595"/>
            <a:ext cx="947108" cy="94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80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284A9-62AB-7D08-D463-1900320A6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65B1A4-25B9-1452-6312-E908D137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71" y="99176"/>
            <a:ext cx="11808603" cy="6704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0000"/>
                </a:solidFill>
              </a:rPr>
              <a:t>1-Port VNA Measurements:</a:t>
            </a:r>
            <a:endParaRPr lang="en-IN" sz="2400" b="1" dirty="0">
              <a:solidFill>
                <a:srgbClr val="000000"/>
              </a:solidFill>
            </a:endParaRPr>
          </a:p>
        </p:txBody>
      </p:sp>
      <p:pic>
        <p:nvPicPr>
          <p:cNvPr id="8" name="Picture 7" descr="A green board with wires connected to a black box&#10;&#10;Description automatically generated with medium confidence">
            <a:extLst>
              <a:ext uri="{FF2B5EF4-FFF2-40B4-BE49-F238E27FC236}">
                <a16:creationId xmlns:a16="http://schemas.microsoft.com/office/drawing/2014/main" id="{2D311221-DF27-CDE4-2F73-9023C281F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368" y="1034471"/>
            <a:ext cx="3483548" cy="464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C17E8E-71C1-B4D2-0BB7-6FCAB60A5A07}"/>
              </a:ext>
            </a:extLst>
          </p:cNvPr>
          <p:cNvSpPr txBox="1"/>
          <p:nvPr/>
        </p:nvSpPr>
        <p:spPr>
          <a:xfrm>
            <a:off x="1315790" y="3576760"/>
            <a:ext cx="80742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Plan of Record for the Measurement: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1-Port VNA measurement</a:t>
            </a: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0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Obtained s1p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ea typeface="Calibri" panose="020F0502020204030204" pitchFamily="34" charset="0"/>
                <a:cs typeface="Calibri" panose="020F0502020204030204" pitchFamily="34" charset="0"/>
              </a:rPr>
              <a:t>Export to Keysight ADS.</a:t>
            </a:r>
            <a:endParaRPr lang="en-US" sz="2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7224F-0D90-74E1-9539-5A2C6C302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790" y="866105"/>
            <a:ext cx="5325999" cy="228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7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77DF3F-A558-7E22-C27F-ADB99FFC7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71" y="1294428"/>
            <a:ext cx="11081568" cy="45589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4E303-501B-DD4B-B184-7C2F5547A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CAAB93-1C3C-8E0B-9C95-9C92A4E4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71" y="99176"/>
            <a:ext cx="11808603" cy="6704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+mn-lt"/>
              </a:rPr>
              <a:t>Measured TDR Analysis in Keysight ADS (25</a:t>
            </a:r>
            <a:r>
              <a:rPr lang="el-GR" sz="2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IN" sz="2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IN" sz="28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646A8C-8099-5DD0-F4FE-39DAD3E10CAF}"/>
              </a:ext>
            </a:extLst>
          </p:cNvPr>
          <p:cNvSpPr txBox="1"/>
          <p:nvPr/>
        </p:nvSpPr>
        <p:spPr>
          <a:xfrm>
            <a:off x="7778750" y="4310595"/>
            <a:ext cx="19748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rgbClr val="0070C0"/>
                </a:solidFill>
                <a:latin typeface="+mn-lt"/>
              </a:rPr>
              <a:t>Capacitive Discontinuity [</a:t>
            </a:r>
            <a:r>
              <a:rPr lang="en-US" sz="1300" b="1" dirty="0">
                <a:solidFill>
                  <a:srgbClr val="0070C0"/>
                </a:solidFill>
              </a:rPr>
              <a:t>P</a:t>
            </a:r>
            <a:r>
              <a:rPr lang="en-US" sz="1300" b="1" dirty="0">
                <a:solidFill>
                  <a:srgbClr val="0070C0"/>
                </a:solidFill>
                <a:latin typeface="+mn-lt"/>
              </a:rPr>
              <a:t>atch]</a:t>
            </a:r>
            <a:endParaRPr lang="en-IN" sz="1300" b="1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B9B40C-607E-D216-4119-23412723F4CE}"/>
              </a:ext>
            </a:extLst>
          </p:cNvPr>
          <p:cNvSpPr txBox="1"/>
          <p:nvPr/>
        </p:nvSpPr>
        <p:spPr>
          <a:xfrm>
            <a:off x="7778750" y="3818152"/>
            <a:ext cx="28792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rgbClr val="FF0000"/>
                </a:solidFill>
                <a:latin typeface="+mn-lt"/>
              </a:rPr>
              <a:t>Capacitive and Inductive Discontinuity</a:t>
            </a:r>
            <a:r>
              <a:rPr lang="en-US" sz="1300" b="1" dirty="0">
                <a:solidFill>
                  <a:srgbClr val="FF0000"/>
                </a:solidFill>
              </a:rPr>
              <a:t>  [Patch and Slot]</a:t>
            </a:r>
            <a:endParaRPr lang="en-IN" sz="1300" b="1" dirty="0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56C729-8E75-6F63-DC89-4234726EA608}"/>
              </a:ext>
            </a:extLst>
          </p:cNvPr>
          <p:cNvSpPr txBox="1"/>
          <p:nvPr/>
        </p:nvSpPr>
        <p:spPr>
          <a:xfrm>
            <a:off x="7566740" y="2686424"/>
            <a:ext cx="17850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b="1" dirty="0">
                <a:solidFill>
                  <a:srgbClr val="FF00FF"/>
                </a:solidFill>
              </a:rPr>
              <a:t>Inductive Discontinuity </a:t>
            </a:r>
            <a:br>
              <a:rPr lang="en-IN" sz="1300" b="1" dirty="0">
                <a:solidFill>
                  <a:srgbClr val="FF00FF"/>
                </a:solidFill>
              </a:rPr>
            </a:br>
            <a:r>
              <a:rPr lang="en-IN" sz="1300" b="1" dirty="0">
                <a:solidFill>
                  <a:srgbClr val="FF00FF"/>
                </a:solidFill>
              </a:rPr>
              <a:t>               [Slot]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700BE6-34CE-8C14-785E-2C6B7BF3C2FC}"/>
              </a:ext>
            </a:extLst>
          </p:cNvPr>
          <p:cNvSpPr txBox="1"/>
          <p:nvPr/>
        </p:nvSpPr>
        <p:spPr>
          <a:xfrm>
            <a:off x="2888761" y="4000271"/>
            <a:ext cx="17489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b="1" dirty="0"/>
              <a:t>Launch Discontinuity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BB6FB49-32A5-D749-1184-0CD34EEF1D3F}"/>
              </a:ext>
            </a:extLst>
          </p:cNvPr>
          <p:cNvSpPr txBox="1"/>
          <p:nvPr/>
        </p:nvSpPr>
        <p:spPr>
          <a:xfrm>
            <a:off x="1610088" y="1887379"/>
            <a:ext cx="15589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10/90 Rise time[50ps]</a:t>
            </a:r>
            <a:endParaRPr lang="en-IN" sz="1000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BC083A5-AC33-E038-771C-4601B99293E4}"/>
              </a:ext>
            </a:extLst>
          </p:cNvPr>
          <p:cNvSpPr/>
          <p:nvPr/>
        </p:nvSpPr>
        <p:spPr>
          <a:xfrm>
            <a:off x="20282" y="4634126"/>
            <a:ext cx="151890" cy="1863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73D962-EC5F-E17C-20C9-C8B46E4B7E18}"/>
              </a:ext>
            </a:extLst>
          </p:cNvPr>
          <p:cNvCxnSpPr>
            <a:cxnSpLocks/>
          </p:cNvCxnSpPr>
          <p:nvPr/>
        </p:nvCxnSpPr>
        <p:spPr>
          <a:xfrm>
            <a:off x="6956521" y="3775440"/>
            <a:ext cx="822229" cy="24088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55B8AD-A7D1-49BC-4BEB-48346CD9689D}"/>
              </a:ext>
            </a:extLst>
          </p:cNvPr>
          <p:cNvCxnSpPr>
            <a:cxnSpLocks/>
          </p:cNvCxnSpPr>
          <p:nvPr/>
        </p:nvCxnSpPr>
        <p:spPr>
          <a:xfrm>
            <a:off x="6920641" y="2856475"/>
            <a:ext cx="646099" cy="0"/>
          </a:xfrm>
          <a:prstGeom prst="straightConnector1">
            <a:avLst/>
          </a:prstGeom>
          <a:ln w="19050" cap="flat" cmpd="sng" algn="ctr">
            <a:solidFill>
              <a:srgbClr val="FF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490CFE-AFC3-6998-721F-A5F71928B664}"/>
              </a:ext>
            </a:extLst>
          </p:cNvPr>
          <p:cNvCxnSpPr>
            <a:cxnSpLocks/>
          </p:cNvCxnSpPr>
          <p:nvPr/>
        </p:nvCxnSpPr>
        <p:spPr>
          <a:xfrm>
            <a:off x="6920641" y="4259973"/>
            <a:ext cx="858109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4D24B8-999C-BEEF-01F4-EA3733036F15}"/>
              </a:ext>
            </a:extLst>
          </p:cNvPr>
          <p:cNvCxnSpPr/>
          <p:nvPr/>
        </p:nvCxnSpPr>
        <p:spPr>
          <a:xfrm>
            <a:off x="1610088" y="2133600"/>
            <a:ext cx="5870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3F69402-4FC0-921E-2AC6-A9FC5BE10E33}"/>
              </a:ext>
            </a:extLst>
          </p:cNvPr>
          <p:cNvSpPr txBox="1"/>
          <p:nvPr/>
        </p:nvSpPr>
        <p:spPr>
          <a:xfrm>
            <a:off x="4732604" y="3335737"/>
            <a:ext cx="17850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b="1" dirty="0"/>
              <a:t>Zo = 25</a:t>
            </a:r>
            <a:r>
              <a:rPr lang="el-GR" sz="13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IN" sz="13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sz="13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17D5B1-5837-D2F7-4358-A8790D392483}"/>
              </a:ext>
            </a:extLst>
          </p:cNvPr>
          <p:cNvSpPr txBox="1"/>
          <p:nvPr/>
        </p:nvSpPr>
        <p:spPr>
          <a:xfrm>
            <a:off x="7535827" y="2520329"/>
            <a:ext cx="10287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~ 37.5Ω</a:t>
            </a:r>
            <a:endParaRPr lang="en-IN" sz="1300" b="1" dirty="0">
              <a:solidFill>
                <a:srgbClr val="FF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D4F4A6-26A6-EBC3-C3A6-CEF7A7C973EB}"/>
              </a:ext>
            </a:extLst>
          </p:cNvPr>
          <p:cNvSpPr txBox="1"/>
          <p:nvPr/>
        </p:nvSpPr>
        <p:spPr>
          <a:xfrm>
            <a:off x="7789114" y="4113779"/>
            <a:ext cx="10287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~ 15Ω</a:t>
            </a:r>
            <a:endParaRPr lang="en-IN" sz="1300" b="1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54418F-2B70-31BC-EE90-EFDA458FC288}"/>
              </a:ext>
            </a:extLst>
          </p:cNvPr>
          <p:cNvSpPr txBox="1"/>
          <p:nvPr/>
        </p:nvSpPr>
        <p:spPr>
          <a:xfrm>
            <a:off x="7778750" y="3670886"/>
            <a:ext cx="10287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~ 24Ω</a:t>
            </a:r>
            <a:endParaRPr lang="en-IN" sz="1300" b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EFDFD0-4379-A883-F440-EC3DE945AC98}"/>
              </a:ext>
            </a:extLst>
          </p:cNvPr>
          <p:cNvSpPr txBox="1"/>
          <p:nvPr/>
        </p:nvSpPr>
        <p:spPr>
          <a:xfrm>
            <a:off x="4862658" y="1199373"/>
            <a:ext cx="6146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TDR Plot for 25</a:t>
            </a:r>
            <a:r>
              <a:rPr lang="el-GR" sz="2000" b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T-Line</a:t>
            </a:r>
            <a:endParaRPr lang="en-I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2221D94-DE75-986C-0179-B3769E4B2951}"/>
              </a:ext>
            </a:extLst>
          </p:cNvPr>
          <p:cNvCxnSpPr>
            <a:cxnSpLocks/>
          </p:cNvCxnSpPr>
          <p:nvPr/>
        </p:nvCxnSpPr>
        <p:spPr>
          <a:xfrm>
            <a:off x="2124964" y="2449677"/>
            <a:ext cx="12289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3012F0F-7978-9684-B29B-A7371AA41312}"/>
              </a:ext>
            </a:extLst>
          </p:cNvPr>
          <p:cNvSpPr txBox="1"/>
          <p:nvPr/>
        </p:nvSpPr>
        <p:spPr>
          <a:xfrm>
            <a:off x="2194814" y="2560097"/>
            <a:ext cx="17489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b="1" dirty="0"/>
              <a:t>T LIND = 50</a:t>
            </a:r>
            <a:r>
              <a:rPr lang="el-GR" sz="13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endParaRPr lang="en-IN" sz="1300" b="1" dirty="0"/>
          </a:p>
        </p:txBody>
      </p:sp>
    </p:spTree>
    <p:extLst>
      <p:ext uri="{BB962C8B-B14F-4D97-AF65-F5344CB8AC3E}">
        <p14:creationId xmlns:p14="http://schemas.microsoft.com/office/powerpoint/2010/main" val="4373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68F117-071D-341D-25B7-77AD9CD11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33"/>
          <a:stretch/>
        </p:blipFill>
        <p:spPr>
          <a:xfrm>
            <a:off x="-9634" y="2102393"/>
            <a:ext cx="9205663" cy="34800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54ECC-A275-78C0-50F2-86C86C059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645A63-5356-BC38-9DB1-C9ACE1E8E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71" y="99176"/>
            <a:ext cx="11808603" cy="6704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Comparison of the Measured Vs. Simulated values for 25</a:t>
            </a:r>
            <a:r>
              <a:rPr lang="el-GR" sz="24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sz="24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Transmission Line:</a:t>
            </a:r>
            <a:endParaRPr lang="en-IN" sz="24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7604F0-66F6-350D-6D4A-48FA51F0C469}"/>
              </a:ext>
            </a:extLst>
          </p:cNvPr>
          <p:cNvSpPr txBox="1"/>
          <p:nvPr/>
        </p:nvSpPr>
        <p:spPr>
          <a:xfrm>
            <a:off x="6127697" y="3209906"/>
            <a:ext cx="246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9B1B"/>
                </a:solidFill>
              </a:rPr>
              <a:t>Simulated [Patch &amp; Slot] </a:t>
            </a:r>
            <a:br>
              <a:rPr lang="en-US" sz="1200" b="1" dirty="0">
                <a:solidFill>
                  <a:srgbClr val="159B1B"/>
                </a:solidFill>
              </a:rPr>
            </a:br>
            <a:r>
              <a:rPr lang="en-US" sz="1200" b="1" dirty="0">
                <a:solidFill>
                  <a:srgbClr val="159B1B"/>
                </a:solidFill>
              </a:rPr>
              <a:t>25</a:t>
            </a:r>
            <a:r>
              <a:rPr lang="el-GR" sz="1200" b="1" dirty="0">
                <a:solidFill>
                  <a:srgbClr val="159B1B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sz="1200" b="1" dirty="0">
                <a:solidFill>
                  <a:srgbClr val="159B1B"/>
                </a:solidFill>
              </a:rPr>
              <a:t> </a:t>
            </a:r>
            <a:br>
              <a:rPr lang="en-US" sz="1200" b="1" dirty="0">
                <a:solidFill>
                  <a:srgbClr val="159B1B"/>
                </a:solidFill>
              </a:rPr>
            </a:br>
            <a:endParaRPr lang="en-US" sz="1200" b="1" dirty="0">
              <a:solidFill>
                <a:srgbClr val="159B1B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4DDE9-DE25-11C4-5518-11F271EBEF6E}"/>
              </a:ext>
            </a:extLst>
          </p:cNvPr>
          <p:cNvSpPr txBox="1"/>
          <p:nvPr/>
        </p:nvSpPr>
        <p:spPr>
          <a:xfrm>
            <a:off x="6127697" y="2948147"/>
            <a:ext cx="2581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Measured [Slot]</a:t>
            </a:r>
            <a:endParaRPr lang="en-IN" sz="1200" b="1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7AFB5-6628-B0D0-C3AC-E485454E6BE7}"/>
              </a:ext>
            </a:extLst>
          </p:cNvPr>
          <p:cNvSpPr txBox="1"/>
          <p:nvPr/>
        </p:nvSpPr>
        <p:spPr>
          <a:xfrm>
            <a:off x="6223729" y="3822812"/>
            <a:ext cx="3057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FF"/>
                </a:solidFill>
              </a:rPr>
              <a:t>Measured [Patch &amp; Slot]</a:t>
            </a:r>
            <a:endParaRPr lang="en-IN" sz="1200" b="1" dirty="0">
              <a:solidFill>
                <a:srgbClr val="FF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6D036-AA1C-3DAC-61DC-EB8D87039094}"/>
              </a:ext>
            </a:extLst>
          </p:cNvPr>
          <p:cNvSpPr txBox="1"/>
          <p:nvPr/>
        </p:nvSpPr>
        <p:spPr>
          <a:xfrm>
            <a:off x="5861677" y="4200165"/>
            <a:ext cx="2581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Measured [Patch]</a:t>
            </a:r>
            <a:endParaRPr lang="en-IN" sz="12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63D99E-1B8F-8F13-E982-DC1E150CEEDF}"/>
              </a:ext>
            </a:extLst>
          </p:cNvPr>
          <p:cNvSpPr txBox="1"/>
          <p:nvPr/>
        </p:nvSpPr>
        <p:spPr>
          <a:xfrm>
            <a:off x="6141866" y="2801479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37.98</a:t>
            </a:r>
            <a:r>
              <a:rPr lang="en-US" sz="12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endParaRPr lang="en-IN" sz="1200" b="1" dirty="0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B041D-5B8B-F6EF-A583-67D15F4C63E1}"/>
              </a:ext>
            </a:extLst>
          </p:cNvPr>
          <p:cNvSpPr txBox="1"/>
          <p:nvPr/>
        </p:nvSpPr>
        <p:spPr>
          <a:xfrm>
            <a:off x="6223729" y="3654026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22.73Ω</a:t>
            </a:r>
            <a:endParaRPr lang="en-IN" sz="1200" b="1" dirty="0">
              <a:solidFill>
                <a:srgbClr val="FF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EB81C0-838F-FF47-C360-D84FCADFF43F}"/>
              </a:ext>
            </a:extLst>
          </p:cNvPr>
          <p:cNvSpPr txBox="1"/>
          <p:nvPr/>
        </p:nvSpPr>
        <p:spPr>
          <a:xfrm>
            <a:off x="5926073" y="4018146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14.67Ω</a:t>
            </a:r>
            <a:endParaRPr lang="en-IN" sz="1200" b="1" dirty="0">
              <a:solidFill>
                <a:srgbClr val="FF000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FC8D11-A0E0-B011-3DDF-56B82BF54C9D}"/>
              </a:ext>
            </a:extLst>
          </p:cNvPr>
          <p:cNvCxnSpPr>
            <a:cxnSpLocks/>
          </p:cNvCxnSpPr>
          <p:nvPr/>
        </p:nvCxnSpPr>
        <p:spPr>
          <a:xfrm flipV="1">
            <a:off x="5579905" y="4154094"/>
            <a:ext cx="390525" cy="0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EC4BD9-4580-C258-2F74-337E63961FE8}"/>
              </a:ext>
            </a:extLst>
          </p:cNvPr>
          <p:cNvCxnSpPr>
            <a:cxnSpLocks/>
          </p:cNvCxnSpPr>
          <p:nvPr/>
        </p:nvCxnSpPr>
        <p:spPr>
          <a:xfrm>
            <a:off x="5608032" y="3757795"/>
            <a:ext cx="653068" cy="30996"/>
          </a:xfrm>
          <a:prstGeom prst="straightConnector1">
            <a:avLst/>
          </a:prstGeom>
          <a:ln w="19050" cap="flat" cmpd="sng" algn="ctr">
            <a:solidFill>
              <a:srgbClr val="FF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0CDAE6-005B-9DA1-8910-16A5E1EBAA6E}"/>
              </a:ext>
            </a:extLst>
          </p:cNvPr>
          <p:cNvCxnSpPr>
            <a:cxnSpLocks/>
          </p:cNvCxnSpPr>
          <p:nvPr/>
        </p:nvCxnSpPr>
        <p:spPr>
          <a:xfrm>
            <a:off x="5604852" y="3010068"/>
            <a:ext cx="49114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ED0DE4-59BB-5B4D-B2A5-F820F7F906FD}"/>
              </a:ext>
            </a:extLst>
          </p:cNvPr>
          <p:cNvCxnSpPr>
            <a:cxnSpLocks/>
          </p:cNvCxnSpPr>
          <p:nvPr/>
        </p:nvCxnSpPr>
        <p:spPr>
          <a:xfrm>
            <a:off x="5775167" y="3563519"/>
            <a:ext cx="413805" cy="0"/>
          </a:xfrm>
          <a:prstGeom prst="straightConnector1">
            <a:avLst/>
          </a:prstGeom>
          <a:ln w="19050" cap="flat" cmpd="sng" algn="ctr">
            <a:solidFill>
              <a:srgbClr val="159B1B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72EA390-E2D0-FC5C-413F-594A19BE6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081490"/>
              </p:ext>
            </p:extLst>
          </p:nvPr>
        </p:nvGraphicFramePr>
        <p:xfrm>
          <a:off x="9069377" y="2615118"/>
          <a:ext cx="277308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540">
                  <a:extLst>
                    <a:ext uri="{9D8B030D-6E8A-4147-A177-3AD203B41FA5}">
                      <a16:colId xmlns:a16="http://schemas.microsoft.com/office/drawing/2014/main" val="1759503196"/>
                    </a:ext>
                  </a:extLst>
                </a:gridCol>
                <a:gridCol w="1386540">
                  <a:extLst>
                    <a:ext uri="{9D8B030D-6E8A-4147-A177-3AD203B41FA5}">
                      <a16:colId xmlns:a16="http://schemas.microsoft.com/office/drawing/2014/main" val="1381037503"/>
                    </a:ext>
                  </a:extLst>
                </a:gridCol>
              </a:tblGrid>
              <a:tr h="29238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Error % (</a:t>
                      </a:r>
                      <a:r>
                        <a:rPr lang="en-IN" sz="1600" dirty="0" err="1"/>
                        <a:t>wrt</a:t>
                      </a:r>
                      <a:r>
                        <a:rPr lang="en-IN" sz="1600" dirty="0"/>
                        <a:t> Measured)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462324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Patch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-40.6%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47179832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53.7%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21135992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Patch &amp; Slot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-7.9%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9579432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00EB4347-1281-885C-C15C-AD5EBD83B633}"/>
              </a:ext>
            </a:extLst>
          </p:cNvPr>
          <p:cNvSpPr txBox="1"/>
          <p:nvPr/>
        </p:nvSpPr>
        <p:spPr>
          <a:xfrm>
            <a:off x="9020114" y="2202631"/>
            <a:ext cx="6146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Measured Results </a:t>
            </a:r>
            <a:r>
              <a:rPr lang="en-US" sz="1800" b="1" dirty="0"/>
              <a:t>(Zo = 24.7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Ω)</a:t>
            </a:r>
            <a:r>
              <a:rPr lang="en-US" sz="1800" b="1" dirty="0"/>
              <a:t>:</a:t>
            </a:r>
            <a:endParaRPr lang="en-IN" sz="1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2D63BD-C2B3-9279-4536-CD494E76D09C}"/>
              </a:ext>
            </a:extLst>
          </p:cNvPr>
          <p:cNvSpPr txBox="1"/>
          <p:nvPr/>
        </p:nvSpPr>
        <p:spPr>
          <a:xfrm>
            <a:off x="9021766" y="4317903"/>
            <a:ext cx="3191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Simulated Results (Zo = </a:t>
            </a:r>
            <a:r>
              <a:rPr lang="en-US" b="1" dirty="0"/>
              <a:t>24.8</a:t>
            </a: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Ω)</a:t>
            </a:r>
            <a:r>
              <a:rPr lang="en-US" b="1" dirty="0"/>
              <a:t>:</a:t>
            </a:r>
          </a:p>
          <a:p>
            <a:endParaRPr lang="en-US" b="1" dirty="0">
              <a:highlight>
                <a:srgbClr val="FFFF00"/>
              </a:highlight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06B2E1-36C9-0446-C141-92CE19846D38}"/>
              </a:ext>
            </a:extLst>
          </p:cNvPr>
          <p:cNvSpPr txBox="1"/>
          <p:nvPr/>
        </p:nvSpPr>
        <p:spPr>
          <a:xfrm>
            <a:off x="4641232" y="1062769"/>
            <a:ext cx="6146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TDR Plot for 25</a:t>
            </a:r>
            <a:r>
              <a:rPr lang="el-GR" sz="2000" b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T-Line</a:t>
            </a:r>
            <a:endParaRPr lang="en-I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E4FD17-4BAD-93EA-3F75-E656845B8F92}"/>
              </a:ext>
            </a:extLst>
          </p:cNvPr>
          <p:cNvSpPr txBox="1"/>
          <p:nvPr/>
        </p:nvSpPr>
        <p:spPr>
          <a:xfrm>
            <a:off x="3774112" y="3247845"/>
            <a:ext cx="1237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9B1B"/>
                </a:solidFill>
              </a:rPr>
              <a:t>Zo = 24.8</a:t>
            </a:r>
            <a:r>
              <a:rPr lang="en-US" sz="1200" b="1" dirty="0">
                <a:solidFill>
                  <a:srgbClr val="159B1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endParaRPr lang="en-IN" sz="1200" b="1" dirty="0">
              <a:solidFill>
                <a:srgbClr val="159B1B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C2ED75-5FBC-CECD-324F-5052BB22E154}"/>
              </a:ext>
            </a:extLst>
          </p:cNvPr>
          <p:cNvSpPr txBox="1"/>
          <p:nvPr/>
        </p:nvSpPr>
        <p:spPr>
          <a:xfrm>
            <a:off x="3289233" y="3753253"/>
            <a:ext cx="2009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FF"/>
                </a:solidFill>
              </a:rPr>
              <a:t>             Zo = 24.7</a:t>
            </a:r>
            <a:r>
              <a:rPr lang="en-US" sz="1200" b="1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endParaRPr lang="en-IN" sz="1200" b="1" dirty="0">
              <a:solidFill>
                <a:srgbClr val="FF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3004E4-722C-0221-5E9E-A9B77C1E5577}"/>
              </a:ext>
            </a:extLst>
          </p:cNvPr>
          <p:cNvSpPr txBox="1"/>
          <p:nvPr/>
        </p:nvSpPr>
        <p:spPr>
          <a:xfrm>
            <a:off x="9020114" y="4610955"/>
            <a:ext cx="6146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Error = 0.4%</a:t>
            </a:r>
            <a:br>
              <a:rPr lang="en-IN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63367E-9F06-1EA7-DEC9-77215534CB0A}"/>
              </a:ext>
            </a:extLst>
          </p:cNvPr>
          <p:cNvSpPr txBox="1"/>
          <p:nvPr/>
        </p:nvSpPr>
        <p:spPr>
          <a:xfrm>
            <a:off x="1941211" y="1507985"/>
            <a:ext cx="872974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Maximum Discontinuity in case of compensated (Slot &amp; Patch) is reduced to as low as ~8%</a:t>
            </a:r>
          </a:p>
        </p:txBody>
      </p:sp>
    </p:spTree>
    <p:extLst>
      <p:ext uri="{BB962C8B-B14F-4D97-AF65-F5344CB8AC3E}">
        <p14:creationId xmlns:p14="http://schemas.microsoft.com/office/powerpoint/2010/main" val="395685001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5983D9B6E96341BD4F0CCB0AFFF412" ma:contentTypeVersion="9" ma:contentTypeDescription="Create a new document." ma:contentTypeScope="" ma:versionID="2fe24b4e02d8b7d604cfe43062116e52">
  <xsd:schema xmlns:xsd="http://www.w3.org/2001/XMLSchema" xmlns:xs="http://www.w3.org/2001/XMLSchema" xmlns:p="http://schemas.microsoft.com/office/2006/metadata/properties" xmlns:ns3="d80f8855-586d-44a0-9a9a-70a222945b65" xmlns:ns4="e7814597-8977-4b25-be24-b3dafa2f82e4" targetNamespace="http://schemas.microsoft.com/office/2006/metadata/properties" ma:root="true" ma:fieldsID="e84a87865d7904465a534923e02f2ca0" ns3:_="" ns4:_="">
    <xsd:import namespace="d80f8855-586d-44a0-9a9a-70a222945b65"/>
    <xsd:import namespace="e7814597-8977-4b25-be24-b3dafa2f82e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0f8855-586d-44a0-9a9a-70a222945b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814597-8977-4b25-be24-b3dafa2f8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80f8855-586d-44a0-9a9a-70a222945b6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70BAFD-F3ED-4EE7-B0C2-A3AC3BDC37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0f8855-586d-44a0-9a9a-70a222945b65"/>
    <ds:schemaRef ds:uri="e7814597-8977-4b25-be24-b3dafa2f8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AFF7A9-E84E-4DC5-BA5A-D7898A39F32B}">
  <ds:schemaRefs>
    <ds:schemaRef ds:uri="http://purl.org/dc/elements/1.1/"/>
    <ds:schemaRef ds:uri="http://www.w3.org/XML/1998/namespace"/>
    <ds:schemaRef ds:uri="http://schemas.microsoft.com/office/2006/documentManagement/types"/>
    <ds:schemaRef ds:uri="e7814597-8977-4b25-be24-b3dafa2f82e4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d80f8855-586d-44a0-9a9a-70a222945b65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1E441C-6B4E-41F6-92C4-7E5212AE78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12386</TotalTime>
  <Words>831</Words>
  <Application>Microsoft Office PowerPoint</Application>
  <PresentationFormat>Widescreen</PresentationFormat>
  <Paragraphs>195</Paragraphs>
  <Slides>14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Abadi</vt:lpstr>
      <vt:lpstr>Arial</vt:lpstr>
      <vt:lpstr>Calibri</vt:lpstr>
      <vt:lpstr>Courier New</vt:lpstr>
      <vt:lpstr>Helvetica</vt:lpstr>
      <vt:lpstr>Helvetica Light</vt:lpstr>
      <vt:lpstr>Helvetica Light Oblique</vt:lpstr>
      <vt:lpstr>Helvetica Oblique</vt:lpstr>
      <vt:lpstr>Times New Roman</vt:lpstr>
      <vt:lpstr>Wingdings</vt:lpstr>
      <vt:lpstr>Custom Design</vt:lpstr>
      <vt:lpstr>Worksheet</vt:lpstr>
      <vt:lpstr>Analysis of Transmission Line Discontinuities using Time Domain Reflectometry</vt:lpstr>
      <vt:lpstr>AGENDA</vt:lpstr>
      <vt:lpstr>Key Definitions:</vt:lpstr>
      <vt:lpstr>Design Flow and Project Goals:</vt:lpstr>
      <vt:lpstr>Simulation setup in HFSS</vt:lpstr>
      <vt:lpstr>Board Setup:</vt:lpstr>
      <vt:lpstr>1-Port VNA Measurements:</vt:lpstr>
      <vt:lpstr>Measured TDR Analysis in Keysight ADS (25Ω)</vt:lpstr>
      <vt:lpstr>Comparison of the Measured Vs. Simulated values for 25Ω Transmission Line:</vt:lpstr>
      <vt:lpstr>Comparison of the Measured Vs. Simulated values for 50Ω Transmission Line:</vt:lpstr>
      <vt:lpstr>Comparison of the Measured Vs. Simulated values for 75Ω Transmission Line:</vt:lpstr>
      <vt:lpstr>Reverse Engineering the Design (25Ω)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Signal Integrity Analysis and Characterization of a TDR Demo Board.</dc:title>
  <dc:creator>Ankit Kumar</dc:creator>
  <cp:lastModifiedBy>Shrinithi Venkatesan</cp:lastModifiedBy>
  <cp:revision>5</cp:revision>
  <dcterms:created xsi:type="dcterms:W3CDTF">2024-03-11T04:11:05Z</dcterms:created>
  <dcterms:modified xsi:type="dcterms:W3CDTF">2024-05-06T23:13:18Z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0x010100F35983D9B6E96341BD4F0CCB0AFFF412</vt:lpwstr>
  </property>
</Properties>
</file>